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handoutMasterIdLst>
    <p:handoutMasterId r:id="rId19"/>
  </p:handoutMasterIdLst>
  <p:sldIdLst>
    <p:sldId id="307" r:id="rId2"/>
    <p:sldId id="311" r:id="rId3"/>
    <p:sldId id="309" r:id="rId4"/>
    <p:sldId id="321" r:id="rId5"/>
    <p:sldId id="329" r:id="rId6"/>
    <p:sldId id="312" r:id="rId7"/>
    <p:sldId id="313" r:id="rId8"/>
    <p:sldId id="314" r:id="rId9"/>
    <p:sldId id="315" r:id="rId10"/>
    <p:sldId id="317" r:id="rId11"/>
    <p:sldId id="318" r:id="rId12"/>
    <p:sldId id="319" r:id="rId13"/>
    <p:sldId id="320" r:id="rId14"/>
    <p:sldId id="325" r:id="rId15"/>
    <p:sldId id="322" r:id="rId16"/>
    <p:sldId id="328" r:id="rId17"/>
  </p:sldIdLst>
  <p:sldSz cx="6858000" cy="12192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B9FF"/>
    <a:srgbClr val="F8FFFF"/>
    <a:srgbClr val="FFFF5A"/>
    <a:srgbClr val="D8E1CF"/>
    <a:srgbClr val="FAF6D1"/>
    <a:srgbClr val="EFC9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35"/>
    <p:restoredTop sz="94757"/>
  </p:normalViewPr>
  <p:slideViewPr>
    <p:cSldViewPr snapToGrid="0" snapToObjects="1">
      <p:cViewPr>
        <p:scale>
          <a:sx n="100" d="100"/>
          <a:sy n="100" d="100"/>
        </p:scale>
        <p:origin x="175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8335EC-909F-DC4B-BA8C-7B121467CD5D}" type="datetimeFigureOut">
              <a:rPr lang="en-US" smtClean="0"/>
              <a:t>8/24/18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BA46B7-B399-684B-B9DC-5901D3662BD2}" type="slidenum">
              <a:rPr lang="en-US" smtClean="0"/>
              <a:t>‹#›</a:t>
            </a:fld>
            <a:endParaRPr lang="en-US"/>
          </a:p>
        </p:txBody>
      </p:sp>
    </p:spTree>
    <p:extLst>
      <p:ext uri="{BB962C8B-B14F-4D97-AF65-F5344CB8AC3E}">
        <p14:creationId xmlns:p14="http://schemas.microsoft.com/office/powerpoint/2010/main" val="20913031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6011C-0D40-6240-9410-B1B12A42400A}" type="datetimeFigureOut">
              <a:rPr lang="en-US" smtClean="0"/>
              <a:t>8/24/18</a:t>
            </a:fld>
            <a:endParaRPr lang="en-US"/>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2F86B-8E71-C547-8CAB-1CE70CFDEC0B}" type="slidenum">
              <a:rPr lang="en-US" smtClean="0"/>
              <a:t>‹#›</a:t>
            </a:fld>
            <a:endParaRPr lang="en-US"/>
          </a:p>
        </p:txBody>
      </p:sp>
    </p:spTree>
    <p:extLst>
      <p:ext uri="{BB962C8B-B14F-4D97-AF65-F5344CB8AC3E}">
        <p14:creationId xmlns:p14="http://schemas.microsoft.com/office/powerpoint/2010/main" val="37971792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9118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9978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2642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7819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8345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780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0785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0347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811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4284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837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965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55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8264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6503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7837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1801"/>
            </a:lvl1pPr>
            <a:lvl2pPr marL="342908" indent="0" algn="ctr">
              <a:buNone/>
              <a:defRPr sz="1500"/>
            </a:lvl2pPr>
            <a:lvl3pPr marL="685818" indent="0" algn="ctr">
              <a:buNone/>
              <a:defRPr sz="1350"/>
            </a:lvl3pPr>
            <a:lvl4pPr marL="1028726" indent="0" algn="ctr">
              <a:buNone/>
              <a:defRPr sz="1200"/>
            </a:lvl4pPr>
            <a:lvl5pPr marL="1371634" indent="0" algn="ctr">
              <a:buNone/>
              <a:defRPr sz="1200"/>
            </a:lvl5pPr>
            <a:lvl6pPr marL="1714543" indent="0" algn="ctr">
              <a:buNone/>
              <a:defRPr sz="1200"/>
            </a:lvl6pPr>
            <a:lvl7pPr marL="2057452" indent="0" algn="ctr">
              <a:buNone/>
              <a:defRPr sz="1200"/>
            </a:lvl7pPr>
            <a:lvl8pPr marL="2400360" indent="0" algn="ctr">
              <a:buNone/>
              <a:defRPr sz="1200"/>
            </a:lvl8pPr>
            <a:lvl9pPr marL="2743269"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B31B350-6F19-0742-86A4-37886EE1190C}" type="datetime1">
              <a:rPr lang="en-GB" smtClean="0"/>
              <a:t>24/08/2018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0464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8AE6195-58D7-6A4B-BFDA-D4ACB3072AC1}" type="datetime1">
              <a:rPr lang="en-GB" smtClean="0"/>
              <a:t>24/08/2018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1841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2"/>
            <a:ext cx="1478756" cy="1033215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71488" y="649112"/>
            <a:ext cx="4350544" cy="1033215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DB1A0B4-5AE9-5A4F-9EF4-3642378577BC}" type="datetime1">
              <a:rPr lang="en-GB" smtClean="0"/>
              <a:t>24/08/2018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34962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90C2C5C-E89E-174B-8189-F16BE8E0090D}" type="datetime1">
              <a:rPr lang="en-GB" smtClean="0"/>
              <a:t>24/08/2018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5723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8" y="3039537"/>
            <a:ext cx="5915025" cy="5071532"/>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467918" y="8159049"/>
            <a:ext cx="5915025" cy="2666999"/>
          </a:xfrm>
        </p:spPr>
        <p:txBody>
          <a:bodyPr/>
          <a:lstStyle>
            <a:lvl1pPr marL="0" indent="0">
              <a:buNone/>
              <a:defRPr sz="1801">
                <a:solidFill>
                  <a:schemeClr val="tx1"/>
                </a:solidFill>
              </a:defRPr>
            </a:lvl1pPr>
            <a:lvl2pPr marL="342908" indent="0">
              <a:buNone/>
              <a:defRPr sz="1500">
                <a:solidFill>
                  <a:schemeClr val="tx1">
                    <a:tint val="75000"/>
                  </a:schemeClr>
                </a:solidFill>
              </a:defRPr>
            </a:lvl2pPr>
            <a:lvl3pPr marL="685818" indent="0">
              <a:buNone/>
              <a:defRPr sz="1350">
                <a:solidFill>
                  <a:schemeClr val="tx1">
                    <a:tint val="75000"/>
                  </a:schemeClr>
                </a:solidFill>
              </a:defRPr>
            </a:lvl3pPr>
            <a:lvl4pPr marL="1028726" indent="0">
              <a:buNone/>
              <a:defRPr sz="1200">
                <a:solidFill>
                  <a:schemeClr val="tx1">
                    <a:tint val="75000"/>
                  </a:schemeClr>
                </a:solidFill>
              </a:defRPr>
            </a:lvl4pPr>
            <a:lvl5pPr marL="1371634" indent="0">
              <a:buNone/>
              <a:defRPr sz="1200">
                <a:solidFill>
                  <a:schemeClr val="tx1">
                    <a:tint val="75000"/>
                  </a:schemeClr>
                </a:solidFill>
              </a:defRPr>
            </a:lvl5pPr>
            <a:lvl6pPr marL="1714543" indent="0">
              <a:buNone/>
              <a:defRPr sz="1200">
                <a:solidFill>
                  <a:schemeClr val="tx1">
                    <a:tint val="75000"/>
                  </a:schemeClr>
                </a:solidFill>
              </a:defRPr>
            </a:lvl6pPr>
            <a:lvl7pPr marL="2057452" indent="0">
              <a:buNone/>
              <a:defRPr sz="1200">
                <a:solidFill>
                  <a:schemeClr val="tx1">
                    <a:tint val="75000"/>
                  </a:schemeClr>
                </a:solidFill>
              </a:defRPr>
            </a:lvl7pPr>
            <a:lvl8pPr marL="2400360" indent="0">
              <a:buNone/>
              <a:defRPr sz="1200">
                <a:solidFill>
                  <a:schemeClr val="tx1">
                    <a:tint val="75000"/>
                  </a:schemeClr>
                </a:solidFill>
              </a:defRPr>
            </a:lvl8pPr>
            <a:lvl9pPr marL="2743269"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3152E9-C0F1-9C42-909A-81132838C52C}" type="datetime1">
              <a:rPr lang="en-GB" smtClean="0"/>
              <a:t>24/08/2018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99801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BCAC924-1DD4-EF4C-BD0E-E69018F939FB}" type="datetime1">
              <a:rPr lang="en-GB" smtClean="0"/>
              <a:t>24/08/2018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426904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3" y="649114"/>
            <a:ext cx="5915025" cy="235655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72381" y="4453468"/>
            <a:ext cx="2901255" cy="65503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471865" y="2988734"/>
            <a:ext cx="2915543"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71865" y="4453468"/>
            <a:ext cx="2915543" cy="65503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E282B7B-FD93-4F40-9E34-041C649086E7}" type="datetime1">
              <a:rPr lang="en-GB" smtClean="0"/>
              <a:t>24/08/2018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4847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1414CF3-0A31-AA43-840F-B0ECA5AFE6A8}" type="datetime1">
              <a:rPr lang="en-GB" smtClean="0"/>
              <a:t>24/08/2018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474309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FBD33B-1C62-FA4B-9894-EFC8F1F736EA}" type="datetime1">
              <a:rPr lang="en-GB" smtClean="0"/>
              <a:t>24/08/2018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54321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2915545" y="1755425"/>
            <a:ext cx="3471863" cy="8664222"/>
          </a:xfrm>
        </p:spPr>
        <p:txBody>
          <a:bodyPr/>
          <a:lstStyle>
            <a:lvl1pPr>
              <a:defRPr sz="2400"/>
            </a:lvl1pPr>
            <a:lvl2pPr>
              <a:defRPr sz="2100"/>
            </a:lvl2pPr>
            <a:lvl3pPr>
              <a:defRPr sz="1801"/>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D579FE-BD22-E641-AB94-C929010EFC11}" type="datetime1">
              <a:rPr lang="en-GB" smtClean="0"/>
              <a:t>24/08/2018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91828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915545" y="1755425"/>
            <a:ext cx="3471863" cy="8664222"/>
          </a:xfrm>
        </p:spPr>
        <p:txBody>
          <a:bodyPr anchor="t"/>
          <a:lstStyle>
            <a:lvl1pPr marL="0" indent="0">
              <a:buNone/>
              <a:defRPr sz="2400"/>
            </a:lvl1pPr>
            <a:lvl2pPr marL="342908" indent="0">
              <a:buNone/>
              <a:defRPr sz="2100"/>
            </a:lvl2pPr>
            <a:lvl3pPr marL="685818" indent="0">
              <a:buNone/>
              <a:defRPr sz="1801"/>
            </a:lvl3pPr>
            <a:lvl4pPr marL="1028726" indent="0">
              <a:buNone/>
              <a:defRPr sz="1500"/>
            </a:lvl4pPr>
            <a:lvl5pPr marL="1371634" indent="0">
              <a:buNone/>
              <a:defRPr sz="1500"/>
            </a:lvl5pPr>
            <a:lvl6pPr marL="1714543" indent="0">
              <a:buNone/>
              <a:defRPr sz="1500"/>
            </a:lvl6pPr>
            <a:lvl7pPr marL="2057452" indent="0">
              <a:buNone/>
              <a:defRPr sz="1500"/>
            </a:lvl7pPr>
            <a:lvl8pPr marL="2400360" indent="0">
              <a:buNone/>
              <a:defRPr sz="1500"/>
            </a:lvl8pPr>
            <a:lvl9pPr marL="2743269"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84F6B5-7AE8-174D-B3F6-207416D1A5B9}" type="datetime1">
              <a:rPr lang="en-GB" smtClean="0"/>
              <a:t>24/08/2018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634012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90" y="649114"/>
            <a:ext cx="5915025" cy="23565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71490" y="3245556"/>
            <a:ext cx="5915025" cy="77357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71488" y="11300182"/>
            <a:ext cx="1543050" cy="649111"/>
          </a:xfrm>
          <a:prstGeom prst="rect">
            <a:avLst/>
          </a:prstGeom>
        </p:spPr>
        <p:txBody>
          <a:bodyPr vert="horz" lIns="91440" tIns="45720" rIns="91440" bIns="45720" rtlCol="0" anchor="ctr"/>
          <a:lstStyle>
            <a:lvl1pPr algn="l">
              <a:defRPr sz="900">
                <a:solidFill>
                  <a:schemeClr val="tx1">
                    <a:tint val="75000"/>
                  </a:schemeClr>
                </a:solidFill>
              </a:defRPr>
            </a:lvl1pPr>
          </a:lstStyle>
          <a:p>
            <a:fld id="{C1089456-2919-FF4A-B4EE-8654DA619386}" type="datetime1">
              <a:rPr lang="en-GB" smtClean="0"/>
              <a:t>24/08/2018</a:t>
            </a:fld>
            <a:endParaRPr lang="en-US"/>
          </a:p>
        </p:txBody>
      </p:sp>
      <p:sp>
        <p:nvSpPr>
          <p:cNvPr id="5" name="Footer Placeholder 4"/>
          <p:cNvSpPr>
            <a:spLocks noGrp="1"/>
          </p:cNvSpPr>
          <p:nvPr>
            <p:ph type="ftr" sz="quarter" idx="3"/>
          </p:nvPr>
        </p:nvSpPr>
        <p:spPr>
          <a:xfrm>
            <a:off x="2271715" y="11300182"/>
            <a:ext cx="2314575" cy="6491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11300182"/>
            <a:ext cx="1543050" cy="649111"/>
          </a:xfrm>
          <a:prstGeom prst="rect">
            <a:avLst/>
          </a:prstGeom>
        </p:spPr>
        <p:txBody>
          <a:bodyPr vert="horz" lIns="91440" tIns="45720" rIns="91440" bIns="45720" rtlCol="0" anchor="ctr"/>
          <a:lstStyle>
            <a:lvl1pPr algn="r">
              <a:defRPr sz="900">
                <a:solidFill>
                  <a:schemeClr val="tx1">
                    <a:tint val="75000"/>
                  </a:schemeClr>
                </a:solidFill>
              </a:defRPr>
            </a:lvl1pPr>
          </a:lstStyle>
          <a:p>
            <a:fld id="{EAB789F6-3BD3-1645-B8E5-7AE28DC0F5BB}" type="slidenum">
              <a:rPr lang="en-US" smtClean="0"/>
              <a:t>‹#›</a:t>
            </a:fld>
            <a:endParaRPr lang="en-US"/>
          </a:p>
        </p:txBody>
      </p:sp>
    </p:spTree>
    <p:extLst>
      <p:ext uri="{BB962C8B-B14F-4D97-AF65-F5344CB8AC3E}">
        <p14:creationId xmlns:p14="http://schemas.microsoft.com/office/powerpoint/2010/main" val="387287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18"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8"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2" indent="-171454" algn="l" defTabSz="685818" rtl="0" eaLnBrk="1" latinLnBrk="0" hangingPunct="1">
        <a:lnSpc>
          <a:spcPct val="90000"/>
        </a:lnSpc>
        <a:spcBef>
          <a:spcPts val="375"/>
        </a:spcBef>
        <a:buFont typeface="Arial" panose="020B0604020202020204" pitchFamily="34" charset="0"/>
        <a:buChar char="•"/>
        <a:defRPr sz="1801" kern="1200">
          <a:solidFill>
            <a:schemeClr val="tx1"/>
          </a:solidFill>
          <a:latin typeface="+mn-lt"/>
          <a:ea typeface="+mn-ea"/>
          <a:cs typeface="+mn-cs"/>
        </a:defRPr>
      </a:lvl2pPr>
      <a:lvl3pPr marL="857272" indent="-171454" algn="l" defTabSz="685818"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8"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3"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8" rtl="0" eaLnBrk="1" latinLnBrk="0" hangingPunct="1">
        <a:defRPr sz="1350" kern="1200">
          <a:solidFill>
            <a:schemeClr val="tx1"/>
          </a:solidFill>
          <a:latin typeface="+mn-lt"/>
          <a:ea typeface="+mn-ea"/>
          <a:cs typeface="+mn-cs"/>
        </a:defRPr>
      </a:lvl1pPr>
      <a:lvl2pPr marL="342908" algn="l" defTabSz="685818" rtl="0" eaLnBrk="1" latinLnBrk="0" hangingPunct="1">
        <a:defRPr sz="1350" kern="1200">
          <a:solidFill>
            <a:schemeClr val="tx1"/>
          </a:solidFill>
          <a:latin typeface="+mn-lt"/>
          <a:ea typeface="+mn-ea"/>
          <a:cs typeface="+mn-cs"/>
        </a:defRPr>
      </a:lvl2pPr>
      <a:lvl3pPr marL="685818" algn="l" defTabSz="685818" rtl="0" eaLnBrk="1" latinLnBrk="0" hangingPunct="1">
        <a:defRPr sz="1350" kern="1200">
          <a:solidFill>
            <a:schemeClr val="tx1"/>
          </a:solidFill>
          <a:latin typeface="+mn-lt"/>
          <a:ea typeface="+mn-ea"/>
          <a:cs typeface="+mn-cs"/>
        </a:defRPr>
      </a:lvl3pPr>
      <a:lvl4pPr marL="1028726" algn="l" defTabSz="685818" rtl="0" eaLnBrk="1" latinLnBrk="0" hangingPunct="1">
        <a:defRPr sz="1350" kern="1200">
          <a:solidFill>
            <a:schemeClr val="tx1"/>
          </a:solidFill>
          <a:latin typeface="+mn-lt"/>
          <a:ea typeface="+mn-ea"/>
          <a:cs typeface="+mn-cs"/>
        </a:defRPr>
      </a:lvl4pPr>
      <a:lvl5pPr marL="1371634" algn="l" defTabSz="685818" rtl="0" eaLnBrk="1" latinLnBrk="0" hangingPunct="1">
        <a:defRPr sz="1350" kern="1200">
          <a:solidFill>
            <a:schemeClr val="tx1"/>
          </a:solidFill>
          <a:latin typeface="+mn-lt"/>
          <a:ea typeface="+mn-ea"/>
          <a:cs typeface="+mn-cs"/>
        </a:defRPr>
      </a:lvl5pPr>
      <a:lvl6pPr marL="1714543" algn="l" defTabSz="685818" rtl="0" eaLnBrk="1" latinLnBrk="0" hangingPunct="1">
        <a:defRPr sz="1350" kern="1200">
          <a:solidFill>
            <a:schemeClr val="tx1"/>
          </a:solidFill>
          <a:latin typeface="+mn-lt"/>
          <a:ea typeface="+mn-ea"/>
          <a:cs typeface="+mn-cs"/>
        </a:defRPr>
      </a:lvl6pPr>
      <a:lvl7pPr marL="2057452" algn="l" defTabSz="685818" rtl="0" eaLnBrk="1" latinLnBrk="0" hangingPunct="1">
        <a:defRPr sz="1350" kern="1200">
          <a:solidFill>
            <a:schemeClr val="tx1"/>
          </a:solidFill>
          <a:latin typeface="+mn-lt"/>
          <a:ea typeface="+mn-ea"/>
          <a:cs typeface="+mn-cs"/>
        </a:defRPr>
      </a:lvl7pPr>
      <a:lvl8pPr marL="2400360" algn="l" defTabSz="685818" rtl="0" eaLnBrk="1" latinLnBrk="0" hangingPunct="1">
        <a:defRPr sz="1350" kern="1200">
          <a:solidFill>
            <a:schemeClr val="tx1"/>
          </a:solidFill>
          <a:latin typeface="+mn-lt"/>
          <a:ea typeface="+mn-ea"/>
          <a:cs typeface="+mn-cs"/>
        </a:defRPr>
      </a:lvl8pPr>
      <a:lvl9pPr marL="2743269" algn="l" defTabSz="685818"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tiff"/><Relationship Id="rId7" Type="http://schemas.openxmlformats.org/officeDocument/2006/relationships/image" Target="../media/image5.tiff"/><Relationship Id="rId8" Type="http://schemas.openxmlformats.org/officeDocument/2006/relationships/image" Target="../media/image6.tiff"/><Relationship Id="rId9" Type="http://schemas.openxmlformats.org/officeDocument/2006/relationships/hyperlink" Target="mailto:lgm8@le.ac.uk"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tiff"/></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4" Type="http://schemas.microsoft.com/office/2007/relationships/hdphoto" Target="../media/hdphoto1.wdp"/><Relationship Id="rId5" Type="http://schemas.openxmlformats.org/officeDocument/2006/relationships/image" Target="../media/image26.tiff"/><Relationship Id="rId6" Type="http://schemas.openxmlformats.org/officeDocument/2006/relationships/image" Target="../media/image27.jpeg"/><Relationship Id="rId7"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tiff"/><Relationship Id="rId5" Type="http://schemas.openxmlformats.org/officeDocument/2006/relationships/image" Target="../media/image34.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11" name="Rectangle 10"/>
          <p:cNvSpPr/>
          <p:nvPr/>
        </p:nvSpPr>
        <p:spPr>
          <a:xfrm>
            <a:off x="1670540" y="2408324"/>
            <a:ext cx="3456395" cy="646587"/>
          </a:xfrm>
          <a:prstGeom prst="rect">
            <a:avLst/>
          </a:prstGeom>
        </p:spPr>
        <p:txBody>
          <a:bodyPr wrap="none">
            <a:spAutoFit/>
          </a:bodyPr>
          <a:lstStyle/>
          <a:p>
            <a:r>
              <a:rPr lang="en-US" sz="1801" b="1" dirty="0">
                <a:solidFill>
                  <a:srgbClr val="073A6C"/>
                </a:solidFill>
                <a:latin typeface="LucidaGrande-Bold" charset="0"/>
              </a:rPr>
              <a:t>Chemical Shift Perturbation</a:t>
            </a:r>
          </a:p>
          <a:p>
            <a:pPr algn="ctr"/>
            <a:r>
              <a:rPr lang="en-US" sz="1801" b="1" dirty="0">
                <a:solidFill>
                  <a:srgbClr val="073A6C"/>
                </a:solidFill>
                <a:latin typeface="LucidaGrande-Bold" charset="0"/>
              </a:rPr>
              <a:t>Practical</a:t>
            </a:r>
            <a:endParaRPr lang="en-US" sz="1801" dirty="0"/>
          </a:p>
        </p:txBody>
      </p:sp>
      <p:pic>
        <p:nvPicPr>
          <p:cNvPr id="13" name="Picture 12"/>
          <p:cNvPicPr>
            <a:picLocks noChangeAspect="1"/>
          </p:cNvPicPr>
          <p:nvPr/>
        </p:nvPicPr>
        <p:blipFill>
          <a:blip r:embed="rId5"/>
          <a:stretch>
            <a:fillRect/>
          </a:stretch>
        </p:blipFill>
        <p:spPr>
          <a:xfrm>
            <a:off x="5878286" y="11311810"/>
            <a:ext cx="726723" cy="726723"/>
          </a:xfrm>
          <a:prstGeom prst="rect">
            <a:avLst/>
          </a:prstGeom>
        </p:spPr>
      </p:pic>
      <p:pic>
        <p:nvPicPr>
          <p:cNvPr id="2" name="Picture 1"/>
          <p:cNvPicPr>
            <a:picLocks noChangeAspect="1"/>
          </p:cNvPicPr>
          <p:nvPr/>
        </p:nvPicPr>
        <p:blipFill>
          <a:blip r:embed="rId6">
            <a:alphaModFix amt="75000"/>
          </a:blip>
          <a:stretch>
            <a:fillRect/>
          </a:stretch>
        </p:blipFill>
        <p:spPr>
          <a:xfrm>
            <a:off x="702262" y="8317985"/>
            <a:ext cx="5567142" cy="1242385"/>
          </a:xfrm>
          <a:prstGeom prst="rect">
            <a:avLst/>
          </a:prstGeom>
        </p:spPr>
      </p:pic>
      <p:pic>
        <p:nvPicPr>
          <p:cNvPr id="3" name="Picture 2"/>
          <p:cNvPicPr>
            <a:picLocks noChangeAspect="1"/>
          </p:cNvPicPr>
          <p:nvPr/>
        </p:nvPicPr>
        <p:blipFill>
          <a:blip r:embed="rId7"/>
          <a:stretch>
            <a:fillRect/>
          </a:stretch>
        </p:blipFill>
        <p:spPr>
          <a:xfrm>
            <a:off x="528778" y="4346639"/>
            <a:ext cx="3659495" cy="3926333"/>
          </a:xfrm>
          <a:prstGeom prst="rect">
            <a:avLst/>
          </a:prstGeom>
        </p:spPr>
      </p:pic>
      <p:pic>
        <p:nvPicPr>
          <p:cNvPr id="4" name="Picture 3"/>
          <p:cNvPicPr>
            <a:picLocks noChangeAspect="1"/>
          </p:cNvPicPr>
          <p:nvPr/>
        </p:nvPicPr>
        <p:blipFill>
          <a:blip r:embed="rId8">
            <a:alphaModFix amt="50000"/>
          </a:blip>
          <a:stretch>
            <a:fillRect/>
          </a:stretch>
        </p:blipFill>
        <p:spPr>
          <a:xfrm>
            <a:off x="2853753" y="3637780"/>
            <a:ext cx="3024533" cy="1854766"/>
          </a:xfrm>
          <a:prstGeom prst="rect">
            <a:avLst/>
          </a:prstGeom>
        </p:spPr>
      </p:pic>
      <p:sp>
        <p:nvSpPr>
          <p:cNvPr id="7" name="Rectangle 6"/>
          <p:cNvSpPr/>
          <p:nvPr/>
        </p:nvSpPr>
        <p:spPr>
          <a:xfrm>
            <a:off x="2082655" y="11297062"/>
            <a:ext cx="3795631" cy="784830"/>
          </a:xfrm>
          <a:prstGeom prst="rect">
            <a:avLst/>
          </a:prstGeom>
        </p:spPr>
        <p:txBody>
          <a:bodyPr wrap="square">
            <a:spAutoFit/>
          </a:bodyPr>
          <a:lstStyle/>
          <a:p>
            <a:pPr algn="r"/>
            <a:r>
              <a:rPr lang="en-GB" sz="900" dirty="0">
                <a:solidFill>
                  <a:srgbClr val="000000"/>
                </a:solidFill>
                <a:latin typeface="Helvetica" charset="0"/>
              </a:rPr>
              <a:t>W</a:t>
            </a:r>
            <a:r>
              <a:rPr lang="en-GB" sz="900" dirty="0" smtClean="0">
                <a:solidFill>
                  <a:srgbClr val="000000"/>
                </a:solidFill>
                <a:latin typeface="Helvetica" charset="0"/>
              </a:rPr>
              <a:t>ritten by:</a:t>
            </a:r>
            <a:r>
              <a:rPr lang="en-GB" sz="900" dirty="0">
                <a:solidFill>
                  <a:srgbClr val="000000"/>
                </a:solidFill>
                <a:latin typeface="Helvetica" charset="0"/>
              </a:rPr>
              <a:t> </a:t>
            </a:r>
            <a:r>
              <a:rPr lang="en-GB" sz="900" dirty="0" smtClean="0">
                <a:solidFill>
                  <a:srgbClr val="000000"/>
                </a:solidFill>
                <a:latin typeface="Helvetica" charset="0"/>
              </a:rPr>
              <a:t> </a:t>
            </a:r>
            <a:r>
              <a:rPr lang="en-GB" sz="900" b="1" dirty="0" smtClean="0">
                <a:solidFill>
                  <a:srgbClr val="000000"/>
                </a:solidFill>
                <a:latin typeface="Helvetica-Bold" charset="0"/>
              </a:rPr>
              <a:t>Luca </a:t>
            </a:r>
            <a:r>
              <a:rPr lang="en-GB" sz="900" b="1" dirty="0" err="1">
                <a:solidFill>
                  <a:srgbClr val="000000"/>
                </a:solidFill>
                <a:latin typeface="Helvetica-Bold" charset="0"/>
              </a:rPr>
              <a:t>Mureddu</a:t>
            </a:r>
            <a:endParaRPr lang="en-GB" sz="900" b="1" dirty="0">
              <a:solidFill>
                <a:srgbClr val="000000"/>
              </a:solidFill>
              <a:latin typeface="Helvetica-Bold" charset="0"/>
            </a:endParaRPr>
          </a:p>
          <a:p>
            <a:pPr algn="r"/>
            <a:r>
              <a:rPr lang="en-GB" sz="900" dirty="0">
                <a:solidFill>
                  <a:srgbClr val="000000"/>
                </a:solidFill>
                <a:latin typeface="Helvetica" charset="0"/>
              </a:rPr>
              <a:t>CCPN application developer, PhD Student </a:t>
            </a:r>
          </a:p>
          <a:p>
            <a:pPr algn="r"/>
            <a:r>
              <a:rPr lang="en-GB" sz="900" dirty="0">
                <a:solidFill>
                  <a:srgbClr val="000000"/>
                </a:solidFill>
                <a:latin typeface="Helvetica" charset="0"/>
              </a:rPr>
              <a:t>MCB, University of Leicester, Lancaster Road, Leicester, LE1 9HN, UK </a:t>
            </a:r>
            <a:endParaRPr lang="en-GB" sz="900" dirty="0" smtClean="0">
              <a:solidFill>
                <a:srgbClr val="000000"/>
              </a:solidFill>
              <a:latin typeface="Helvetica" charset="0"/>
            </a:endParaRPr>
          </a:p>
          <a:p>
            <a:pPr algn="r"/>
            <a:r>
              <a:rPr lang="en-GB" sz="900" dirty="0" smtClean="0">
                <a:solidFill>
                  <a:srgbClr val="000000"/>
                </a:solidFill>
                <a:latin typeface="Helvetica" charset="0"/>
              </a:rPr>
              <a:t>t: +44 (0) 116 229 7074 </a:t>
            </a:r>
          </a:p>
          <a:p>
            <a:pPr algn="r"/>
            <a:r>
              <a:rPr lang="en-GB" sz="900" dirty="0" smtClean="0">
                <a:solidFill>
                  <a:srgbClr val="000000"/>
                </a:solidFill>
                <a:latin typeface="Helvetica" charset="0"/>
              </a:rPr>
              <a:t>e</a:t>
            </a:r>
            <a:r>
              <a:rPr lang="en-GB" sz="900" dirty="0">
                <a:solidFill>
                  <a:srgbClr val="000000"/>
                </a:solidFill>
                <a:latin typeface="Helvetica" charset="0"/>
              </a:rPr>
              <a:t>:  </a:t>
            </a:r>
            <a:r>
              <a:rPr lang="en-GB" sz="900" u="sng" dirty="0">
                <a:solidFill>
                  <a:srgbClr val="0000FF"/>
                </a:solidFill>
                <a:latin typeface="Helvetica" charset="0"/>
                <a:hlinkClick r:id="rId9"/>
              </a:rPr>
              <a:t>lgm8@le.ac.uk</a:t>
            </a:r>
            <a:r>
              <a:rPr lang="en-GB" sz="900" dirty="0">
                <a:solidFill>
                  <a:srgbClr val="000000"/>
                </a:solidFill>
                <a:latin typeface="Helvetica" charset="0"/>
                <a:hlinkClick r:id="rId9"/>
              </a:rPr>
              <a:t>  </a:t>
            </a:r>
          </a:p>
        </p:txBody>
      </p:sp>
    </p:spTree>
    <p:extLst>
      <p:ext uri="{BB962C8B-B14F-4D97-AF65-F5344CB8AC3E}">
        <p14:creationId xmlns:p14="http://schemas.microsoft.com/office/powerpoint/2010/main" val="14736918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28186" y="5588896"/>
            <a:ext cx="6653372" cy="3219357"/>
            <a:chOff x="0" y="6490706"/>
            <a:chExt cx="6653372" cy="3219357"/>
          </a:xfrm>
        </p:grpSpPr>
        <p:sp>
          <p:nvSpPr>
            <p:cNvPr id="35" name="Rectangle 34"/>
            <p:cNvSpPr/>
            <p:nvPr/>
          </p:nvSpPr>
          <p:spPr>
            <a:xfrm>
              <a:off x="649872" y="6570742"/>
              <a:ext cx="6003500" cy="3139321"/>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Move </a:t>
              </a:r>
              <a:r>
                <a:rPr lang="en-GB" sz="1200" b="1" dirty="0" smtClean="0">
                  <a:latin typeface="Lucida Grande" charset="0"/>
                  <a:ea typeface="Lucida Grande" charset="0"/>
                  <a:cs typeface="Lucida Grande" charset="0"/>
                </a:rPr>
                <a:t>peaks manually. </a:t>
              </a:r>
              <a:endParaRPr lang="en-GB" sz="1200" b="1" dirty="0">
                <a:latin typeface="Lucida Grande" charset="0"/>
                <a:ea typeface="Lucida Grande" charset="0"/>
                <a:cs typeface="Lucida Grande" charset="0"/>
              </a:endParaRPr>
            </a:p>
            <a:p>
              <a:pPr marL="171454" indent="-171454">
                <a:lnSpc>
                  <a:spcPct val="150000"/>
                </a:lnSpc>
                <a:buFont typeface="Arial" charset="0"/>
                <a:buChar char="•"/>
              </a:pPr>
              <a:r>
                <a:rPr lang="en-GB" sz="1200" dirty="0" smtClean="0">
                  <a:latin typeface="Lucida Grande" charset="0"/>
                  <a:ea typeface="Lucida Grande" charset="0"/>
                  <a:cs typeface="Lucida Grande" charset="0"/>
                </a:rPr>
                <a:t>Locate </a:t>
              </a:r>
              <a:r>
                <a:rPr lang="en-GB" sz="1200" dirty="0">
                  <a:latin typeface="Lucida Grande" charset="0"/>
                  <a:ea typeface="Lucida Grande" charset="0"/>
                  <a:cs typeface="Lucida Grande" charset="0"/>
                </a:rPr>
                <a:t>a single </a:t>
              </a:r>
              <a:r>
                <a:rPr lang="en-GB" sz="1200" dirty="0" smtClean="0">
                  <a:latin typeface="Lucida Grande" charset="0"/>
                  <a:ea typeface="Lucida Grande" charset="0"/>
                  <a:cs typeface="Lucida Grande" charset="0"/>
                </a:rPr>
                <a:t>peak </a:t>
              </a:r>
              <a:r>
                <a:rPr lang="en-GB" sz="1200" dirty="0">
                  <a:latin typeface="Lucida Grande" charset="0"/>
                  <a:ea typeface="Lucida Grande" charset="0"/>
                  <a:cs typeface="Lucida Grande" charset="0"/>
                </a:rPr>
                <a:t>and zoom in using the middle mouse wheel, until it’s in the middle of the display</a:t>
              </a:r>
              <a:r>
                <a:rPr lang="en-GB" sz="1200" dirty="0" smtClean="0">
                  <a:latin typeface="Lucida Grande" charset="0"/>
                  <a:ea typeface="Lucida Grande" charset="0"/>
                  <a:cs typeface="Lucida Grande" charset="0"/>
                </a:rPr>
                <a:t>. Hold down the left mouse button and drag to pan the spectrum.</a:t>
              </a:r>
              <a:endParaRPr lang="en-GB" sz="1200" dirty="0">
                <a:latin typeface="Lucida Grande" charset="0"/>
                <a:ea typeface="Lucida Grande" charset="0"/>
                <a:cs typeface="Lucida Grande" charset="0"/>
              </a:endParaRPr>
            </a:p>
            <a:p>
              <a:pPr marL="171454" indent="-171454">
                <a:lnSpc>
                  <a:spcPct val="150000"/>
                </a:lnSpc>
                <a:buFont typeface="Arial" charset="0"/>
                <a:buChar char="•"/>
              </a:pPr>
              <a:r>
                <a:rPr lang="en-GB" sz="1200" dirty="0">
                  <a:latin typeface="Lucida Grande" charset="0"/>
                  <a:ea typeface="Lucida Grande" charset="0"/>
                  <a:cs typeface="Lucida Grande" charset="0"/>
                </a:rPr>
                <a:t>On the peak table, double click </a:t>
              </a:r>
              <a:r>
                <a:rPr lang="en-GB" sz="1200" dirty="0" smtClean="0">
                  <a:latin typeface="Lucida Grande" charset="0"/>
                  <a:ea typeface="Lucida Grande" charset="0"/>
                  <a:cs typeface="Lucida Grande" charset="0"/>
                </a:rPr>
                <a:t>on a row, e.g. </a:t>
              </a:r>
              <a:r>
                <a:rPr lang="en-GB" sz="1200" b="1" dirty="0" smtClean="0">
                  <a:latin typeface="Lucida Grande" charset="0"/>
                  <a:ea typeface="Lucida Grande" charset="0"/>
                  <a:cs typeface="Lucida Grande" charset="0"/>
                </a:rPr>
                <a:t># 10 | </a:t>
              </a:r>
              <a:r>
                <a:rPr lang="en-GB" sz="1200" b="1" dirty="0">
                  <a:latin typeface="Lucida Grande" charset="0"/>
                  <a:ea typeface="Lucida Grande" charset="0"/>
                  <a:cs typeface="Lucida Grande" charset="0"/>
                </a:rPr>
                <a:t>A.62.ILE</a:t>
              </a:r>
              <a:r>
                <a:rPr lang="en-GB" sz="1200" dirty="0">
                  <a:latin typeface="Lucida Grande" charset="0"/>
                  <a:ea typeface="Lucida Grande" charset="0"/>
                  <a:cs typeface="Lucida Grande" charset="0"/>
                </a:rPr>
                <a:t>. The spectrum display will </a:t>
              </a:r>
              <a:r>
                <a:rPr lang="en-GB" sz="1200" dirty="0" smtClean="0">
                  <a:latin typeface="Lucida Grande" charset="0"/>
                  <a:ea typeface="Lucida Grande" charset="0"/>
                  <a:cs typeface="Lucida Grande" charset="0"/>
                </a:rPr>
                <a:t>navigate to </a:t>
              </a:r>
              <a:r>
                <a:rPr lang="en-GB" sz="1200" dirty="0">
                  <a:latin typeface="Lucida Grande" charset="0"/>
                  <a:ea typeface="Lucida Grande" charset="0"/>
                  <a:cs typeface="Lucida Grande" charset="0"/>
                </a:rPr>
                <a:t>the selected peak coordinates. </a:t>
              </a:r>
            </a:p>
            <a:p>
              <a:pPr marL="171454" indent="-171454">
                <a:lnSpc>
                  <a:spcPct val="150000"/>
                </a:lnSpc>
                <a:buFont typeface="Arial" charset="0"/>
                <a:buChar char="•"/>
              </a:pPr>
              <a:r>
                <a:rPr lang="en-GB" sz="1200" dirty="0">
                  <a:latin typeface="Lucida Grande" charset="0"/>
                  <a:ea typeface="Lucida Grande" charset="0"/>
                  <a:cs typeface="Lucida Grande" charset="0"/>
                </a:rPr>
                <a:t>Move the mouse cursor </a:t>
              </a:r>
              <a:r>
                <a:rPr lang="en-GB" sz="1200" dirty="0" smtClean="0">
                  <a:latin typeface="Lucida Grande" charset="0"/>
                  <a:ea typeface="Lucida Grande" charset="0"/>
                  <a:cs typeface="Lucida Grande" charset="0"/>
                </a:rPr>
                <a:t>on top </a:t>
              </a:r>
              <a:r>
                <a:rPr lang="en-GB" sz="1200" dirty="0">
                  <a:latin typeface="Lucida Grande" charset="0"/>
                  <a:ea typeface="Lucida Grande" charset="0"/>
                  <a:cs typeface="Lucida Grande" charset="0"/>
                </a:rPr>
                <a:t>the </a:t>
              </a:r>
              <a:r>
                <a:rPr lang="en-GB" sz="1200" dirty="0" smtClean="0">
                  <a:latin typeface="Lucida Grande" charset="0"/>
                  <a:ea typeface="Lucida Grande" charset="0"/>
                  <a:cs typeface="Lucida Grande" charset="0"/>
                </a:rPr>
                <a:t>selected peak [X]:</a:t>
              </a:r>
              <a:r>
                <a:rPr lang="en-GB" sz="1200" dirty="0">
                  <a:latin typeface="Lucida Grande" charset="0"/>
                  <a:ea typeface="Lucida Grande" charset="0"/>
                  <a:cs typeface="Lucida Grande" charset="0"/>
                </a:rPr>
                <a:t/>
              </a:r>
              <a:br>
                <a:rPr lang="en-GB" sz="1200" dirty="0">
                  <a:latin typeface="Lucida Grande" charset="0"/>
                  <a:ea typeface="Lucida Grande" charset="0"/>
                  <a:cs typeface="Lucida Grande" charset="0"/>
                </a:rPr>
              </a:br>
              <a:r>
                <a:rPr lang="en-GB" sz="1200" dirty="0" smtClean="0">
                  <a:latin typeface="Lucida Grande" charset="0"/>
                  <a:ea typeface="Lucida Grande" charset="0"/>
                  <a:cs typeface="Lucida Grande" charset="0"/>
                </a:rPr>
                <a:t>hold </a:t>
              </a:r>
              <a:r>
                <a:rPr lang="en-GB" sz="1200" dirty="0">
                  <a:latin typeface="Lucida Grande" charset="0"/>
                  <a:ea typeface="Lucida Grande" charset="0"/>
                  <a:cs typeface="Lucida Grande" charset="0"/>
                </a:rPr>
                <a:t>down the </a:t>
              </a:r>
              <a:r>
                <a:rPr lang="en-GB" sz="1200" b="1" dirty="0">
                  <a:latin typeface="Lucida Grande" charset="0"/>
                  <a:ea typeface="Lucida Grande" charset="0"/>
                  <a:cs typeface="Lucida Grande" charset="0"/>
                </a:rPr>
                <a:t>middle mouse wheel button and drag</a:t>
              </a:r>
              <a:r>
                <a:rPr lang="en-GB" sz="1200" dirty="0">
                  <a:latin typeface="Lucida Grande" charset="0"/>
                  <a:ea typeface="Lucida Grande" charset="0"/>
                  <a:cs typeface="Lucida Grande" charset="0"/>
                </a:rPr>
                <a:t> across the selected peak. The </a:t>
              </a:r>
              <a:r>
                <a:rPr lang="en-GB" sz="1200" dirty="0" smtClean="0">
                  <a:latin typeface="Lucida Grande" charset="0"/>
                  <a:ea typeface="Lucida Grande" charset="0"/>
                  <a:cs typeface="Lucida Grande" charset="0"/>
                </a:rPr>
                <a:t>peak will </a:t>
              </a:r>
              <a:r>
                <a:rPr lang="en-GB" sz="1200" dirty="0">
                  <a:latin typeface="Lucida Grande" charset="0"/>
                  <a:ea typeface="Lucida Grande" charset="0"/>
                  <a:cs typeface="Lucida Grande" charset="0"/>
                </a:rPr>
                <a:t>start to move, when you are in the correct position, release  </a:t>
              </a:r>
              <a:r>
                <a:rPr lang="en-GB" sz="1200" dirty="0" smtClean="0">
                  <a:latin typeface="Lucida Grande" charset="0"/>
                  <a:ea typeface="Lucida Grande" charset="0"/>
                  <a:cs typeface="Lucida Grande" charset="0"/>
                </a:rPr>
                <a:t>the </a:t>
              </a:r>
              <a:r>
                <a:rPr lang="en-GB" sz="1200" dirty="0">
                  <a:latin typeface="Lucida Grande" charset="0"/>
                  <a:ea typeface="Lucida Grande" charset="0"/>
                  <a:cs typeface="Lucida Grande" charset="0"/>
                </a:rPr>
                <a:t>mouse button. </a:t>
              </a:r>
              <a:endParaRPr lang="en-GB" sz="1200" dirty="0" smtClean="0">
                <a:latin typeface="Lucida Grande" charset="0"/>
                <a:ea typeface="Lucida Grande" charset="0"/>
                <a:cs typeface="Lucida Grande" charset="0"/>
              </a:endParaRPr>
            </a:p>
            <a:p>
              <a:pPr marL="171454" indent="-171454">
                <a:lnSpc>
                  <a:spcPct val="150000"/>
                </a:lnSpc>
                <a:buFont typeface="Arial" charset="0"/>
                <a:buChar char="•"/>
              </a:pPr>
              <a:r>
                <a:rPr lang="en-GB" sz="1200" dirty="0" smtClean="0">
                  <a:latin typeface="Lucida Grande" charset="0"/>
                  <a:ea typeface="Lucida Grande" charset="0"/>
                  <a:cs typeface="Lucida Grande" charset="0"/>
                </a:rPr>
                <a:t>Use the shortcut “SE” to centre the peak to its extremum.</a:t>
              </a:r>
              <a:endParaRPr lang="en-GB" sz="1200" dirty="0">
                <a:latin typeface="Lucida Grande" charset="0"/>
                <a:ea typeface="Lucida Grande" charset="0"/>
                <a:cs typeface="Lucida Grande" charset="0"/>
              </a:endParaRPr>
            </a:p>
          </p:txBody>
        </p:sp>
        <p:sp>
          <p:nvSpPr>
            <p:cNvPr id="20" name="Rectangle 19"/>
            <p:cNvSpPr/>
            <p:nvPr/>
          </p:nvSpPr>
          <p:spPr>
            <a:xfrm>
              <a:off x="0" y="6490706"/>
              <a:ext cx="955964" cy="461665"/>
            </a:xfrm>
            <a:prstGeom prst="rect">
              <a:avLst/>
            </a:prstGeom>
          </p:spPr>
          <p:txBody>
            <a:bodyPr wrap="square">
              <a:spAutoFit/>
            </a:bodyPr>
            <a:lstStyle/>
            <a:p>
              <a:pPr algn="ctr"/>
              <a:r>
                <a:rPr lang="en-GB" sz="2400" dirty="0">
                  <a:latin typeface="Lucida Grande" charset="0"/>
                  <a:ea typeface="ＭＳ 明朝" charset="-128"/>
                </a:rPr>
                <a:t>3</a:t>
              </a:r>
              <a:r>
                <a:rPr lang="en-GB" sz="1401" dirty="0">
                  <a:latin typeface="Lucida Grande" charset="0"/>
                  <a:ea typeface="ＭＳ 明朝" charset="-128"/>
                </a:rPr>
                <a:t>D</a:t>
              </a:r>
              <a:endParaRPr lang="en-US" sz="1801" dirty="0"/>
            </a:p>
          </p:txBody>
        </p:sp>
      </p:grpSp>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4360489"/>
          </a:xfrm>
          <a:prstGeom prst="rect">
            <a:avLst/>
          </a:prstGeom>
          <a:solidFill>
            <a:srgbClr val="FAF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1" y="831271"/>
            <a:ext cx="6858000" cy="46648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33" name="Rectangle 32"/>
          <p:cNvSpPr/>
          <p:nvPr/>
        </p:nvSpPr>
        <p:spPr>
          <a:xfrm>
            <a:off x="2471848" y="179276"/>
            <a:ext cx="1914307" cy="461665"/>
          </a:xfrm>
          <a:prstGeom prst="rect">
            <a:avLst/>
          </a:prstGeom>
        </p:spPr>
        <p:txBody>
          <a:bodyPr wrap="none">
            <a:spAutoFit/>
          </a:bodyPr>
          <a:lstStyle/>
          <a:p>
            <a:pPr algn="ctr"/>
            <a:r>
              <a:rPr lang="en-GB" sz="2400" dirty="0">
                <a:latin typeface="Lucida Grande" charset="0"/>
                <a:ea typeface="ＭＳ 明朝" charset="-128"/>
              </a:rPr>
              <a:t>Move Peaks</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47" name="Rectangle 46"/>
          <p:cNvSpPr/>
          <p:nvPr/>
        </p:nvSpPr>
        <p:spPr>
          <a:xfrm>
            <a:off x="655934" y="11547876"/>
            <a:ext cx="2509960" cy="276999"/>
          </a:xfrm>
          <a:prstGeom prst="rect">
            <a:avLst/>
          </a:prstGeom>
        </p:spPr>
        <p:txBody>
          <a:bodyPr wrap="square">
            <a:spAutoFit/>
          </a:bodyPr>
          <a:lstStyle/>
          <a:p>
            <a:r>
              <a:rPr lang="en-GB" sz="1200" b="1" dirty="0" smtClean="0">
                <a:latin typeface="Lucida Grande" charset="0"/>
                <a:ea typeface="Lucida Grande" charset="0"/>
                <a:cs typeface="Lucida Grande" charset="0"/>
              </a:rPr>
              <a:t>hold middle mouse </a:t>
            </a:r>
            <a:r>
              <a:rPr lang="en-GB" sz="1200" b="1" dirty="0" smtClean="0">
                <a:latin typeface="Lucida Grande" charset="0"/>
                <a:ea typeface="Lucida Grande" charset="0"/>
                <a:cs typeface="Lucida Grande" charset="0"/>
              </a:rPr>
              <a:t>and </a:t>
            </a:r>
            <a:r>
              <a:rPr lang="en-GB" sz="1200" b="1" dirty="0">
                <a:latin typeface="Lucida Grande" charset="0"/>
                <a:ea typeface="Lucida Grande" charset="0"/>
                <a:cs typeface="Lucida Grande" charset="0"/>
              </a:rPr>
              <a:t>drag</a:t>
            </a:r>
            <a:endParaRPr lang="en-GB" sz="1600" dirty="0"/>
          </a:p>
        </p:txBody>
      </p:sp>
      <p:grpSp>
        <p:nvGrpSpPr>
          <p:cNvPr id="10" name="Group 9"/>
          <p:cNvGrpSpPr/>
          <p:nvPr/>
        </p:nvGrpSpPr>
        <p:grpSpPr>
          <a:xfrm>
            <a:off x="4103863" y="9372029"/>
            <a:ext cx="1698950" cy="2452845"/>
            <a:chOff x="4103863" y="9372029"/>
            <a:chExt cx="1698950" cy="2452845"/>
          </a:xfrm>
        </p:grpSpPr>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3863" y="9372029"/>
              <a:ext cx="1698950" cy="1987938"/>
            </a:xfrm>
            <a:prstGeom prst="rect">
              <a:avLst/>
            </a:prstGeom>
          </p:spPr>
        </p:pic>
        <p:sp>
          <p:nvSpPr>
            <p:cNvPr id="50" name="Rectangle 49"/>
            <p:cNvSpPr/>
            <p:nvPr/>
          </p:nvSpPr>
          <p:spPr>
            <a:xfrm>
              <a:off x="4560441" y="11547875"/>
              <a:ext cx="785793" cy="276999"/>
            </a:xfrm>
            <a:prstGeom prst="rect">
              <a:avLst/>
            </a:prstGeom>
          </p:spPr>
          <p:txBody>
            <a:bodyPr wrap="none">
              <a:spAutoFit/>
            </a:bodyPr>
            <a:lstStyle/>
            <a:p>
              <a:r>
                <a:rPr lang="en-GB" sz="1200" b="1" dirty="0" smtClean="0">
                  <a:latin typeface="Lucida Grande" charset="0"/>
                  <a:ea typeface="Lucida Grande" charset="0"/>
                  <a:cs typeface="Lucida Grande" charset="0"/>
                </a:rPr>
                <a:t>Release</a:t>
              </a:r>
              <a:endParaRPr lang="en-GB" sz="1600" dirty="0"/>
            </a:p>
          </p:txBody>
        </p:sp>
      </p:grpSp>
      <p:grpSp>
        <p:nvGrpSpPr>
          <p:cNvPr id="16" name="Group 15"/>
          <p:cNvGrpSpPr/>
          <p:nvPr/>
        </p:nvGrpSpPr>
        <p:grpSpPr>
          <a:xfrm flipV="1">
            <a:off x="668501" y="9372029"/>
            <a:ext cx="2483016" cy="1987938"/>
            <a:chOff x="803275" y="9250601"/>
            <a:chExt cx="2227213" cy="2106191"/>
          </a:xfrm>
          <a:solidFill>
            <a:srgbClr val="03B9FF"/>
          </a:solidFill>
        </p:grpSpPr>
        <p:grpSp>
          <p:nvGrpSpPr>
            <p:cNvPr id="4" name="Group 3"/>
            <p:cNvGrpSpPr/>
            <p:nvPr/>
          </p:nvGrpSpPr>
          <p:grpSpPr>
            <a:xfrm>
              <a:off x="803275" y="9250601"/>
              <a:ext cx="2227213" cy="2106191"/>
              <a:chOff x="833675" y="9368854"/>
              <a:chExt cx="2068176" cy="2106191"/>
            </a:xfrm>
            <a:grpFill/>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833675" y="9368854"/>
                <a:ext cx="2068176" cy="2106191"/>
              </a:xfrm>
              <a:prstGeom prst="rect">
                <a:avLst/>
              </a:prstGeom>
              <a:grpFill/>
            </p:spPr>
          </p:pic>
          <p:sp>
            <p:nvSpPr>
              <p:cNvPr id="46" name="Right Arrow 45"/>
              <p:cNvSpPr/>
              <p:nvPr/>
            </p:nvSpPr>
            <p:spPr>
              <a:xfrm rot="617345">
                <a:off x="1427562" y="10399409"/>
                <a:ext cx="186805" cy="279194"/>
              </a:xfrm>
              <a:prstGeom prst="rightArrow">
                <a:avLst>
                  <a:gd name="adj1" fmla="val 43147"/>
                  <a:gd name="adj2" fmla="val 4746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13" name="Rectangle 12"/>
            <p:cNvSpPr/>
            <p:nvPr/>
          </p:nvSpPr>
          <p:spPr>
            <a:xfrm rot="698215">
              <a:off x="1300767" y="10309368"/>
              <a:ext cx="50800" cy="127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rot="698215">
              <a:off x="1227742" y="10293804"/>
              <a:ext cx="50800" cy="127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rot="698215" flipH="1">
              <a:off x="1373792" y="10321041"/>
              <a:ext cx="45719" cy="127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p:cNvSpPr/>
          <p:nvPr/>
        </p:nvSpPr>
        <p:spPr>
          <a:xfrm>
            <a:off x="120976" y="4608745"/>
            <a:ext cx="6737024" cy="923330"/>
          </a:xfrm>
          <a:prstGeom prst="rect">
            <a:avLst/>
          </a:prstGeom>
        </p:spPr>
        <p:txBody>
          <a:bodyPr wrap="square">
            <a:spAutoFit/>
          </a:bodyPr>
          <a:lstStyle/>
          <a:p>
            <a:pPr>
              <a:lnSpc>
                <a:spcPct val="150000"/>
              </a:lnSpc>
            </a:pPr>
            <a:r>
              <a:rPr lang="en-US" sz="1200" dirty="0" smtClean="0">
                <a:latin typeface="Lucida Grande" charset="0"/>
                <a:ea typeface="Lucida Grande" charset="0"/>
                <a:cs typeface="Lucida Grande" charset="0"/>
              </a:rPr>
              <a:t>This peak list was copied from </a:t>
            </a:r>
            <a:r>
              <a:rPr lang="en-US" sz="1200" dirty="0" err="1" smtClean="0">
                <a:latin typeface="Lucida Grande" charset="0"/>
                <a:ea typeface="Lucida Grande" charset="0"/>
                <a:cs typeface="Lucida Grande" charset="0"/>
              </a:rPr>
              <a:t>Tstar</a:t>
            </a:r>
            <a:r>
              <a:rPr lang="en-US" sz="1200" dirty="0" smtClean="0">
                <a:latin typeface="Lucida Grande" charset="0"/>
                <a:ea typeface="Lucida Grande" charset="0"/>
                <a:cs typeface="Lucida Grande" charset="0"/>
              </a:rPr>
              <a:t> without ligand, therefore, some peak will have changed position upon titration with the ligand. You will have to find the shifted peaks and correct their position. </a:t>
            </a:r>
            <a:endParaRPr lang="en-US" sz="1200" dirty="0">
              <a:latin typeface="Lucida Grande" charset="0"/>
              <a:ea typeface="Lucida Grande" charset="0"/>
              <a:cs typeface="Lucida Grande"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29" y="1094865"/>
            <a:ext cx="4816312" cy="3409161"/>
          </a:xfrm>
          <a:prstGeom prst="rect">
            <a:avLst/>
          </a:prstGeom>
        </p:spPr>
      </p:pic>
      <p:sp>
        <p:nvSpPr>
          <p:cNvPr id="36" name="Right Arrow 35"/>
          <p:cNvSpPr/>
          <p:nvPr/>
        </p:nvSpPr>
        <p:spPr>
          <a:xfrm rot="9807853">
            <a:off x="3418497" y="1925737"/>
            <a:ext cx="919178" cy="474231"/>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7" name="TextBox 36"/>
          <p:cNvSpPr txBox="1"/>
          <p:nvPr/>
        </p:nvSpPr>
        <p:spPr>
          <a:xfrm>
            <a:off x="4340794" y="1804739"/>
            <a:ext cx="2334325" cy="338554"/>
          </a:xfrm>
          <a:prstGeom prst="rect">
            <a:avLst/>
          </a:prstGeom>
          <a:solidFill>
            <a:schemeClr val="bg1"/>
          </a:solidFill>
          <a:ln>
            <a:solidFill>
              <a:srgbClr val="03B9FF"/>
            </a:solidFill>
          </a:ln>
        </p:spPr>
        <p:txBody>
          <a:bodyPr wrap="square" rtlCol="0">
            <a:spAutoFit/>
          </a:bodyPr>
          <a:lstStyle/>
          <a:p>
            <a:r>
              <a:rPr lang="en-GB" sz="1600" b="1" dirty="0" smtClean="0"/>
              <a:t>Double </a:t>
            </a:r>
            <a:r>
              <a:rPr lang="en-GB" sz="1600" b="1" dirty="0" smtClean="0"/>
              <a:t>click </a:t>
            </a:r>
            <a:r>
              <a:rPr lang="en-GB" sz="1600" b="1" dirty="0" smtClean="0">
                <a:latin typeface="Lucida Grande" charset="0"/>
                <a:ea typeface="Lucida Grande" charset="0"/>
                <a:cs typeface="Lucida Grande" charset="0"/>
              </a:rPr>
              <a:t>#10</a:t>
            </a:r>
            <a:endParaRPr lang="en-GB" sz="1600" b="1" dirty="0"/>
          </a:p>
        </p:txBody>
      </p:sp>
    </p:spTree>
    <p:extLst>
      <p:ext uri="{BB962C8B-B14F-4D97-AF65-F5344CB8AC3E}">
        <p14:creationId xmlns:p14="http://schemas.microsoft.com/office/powerpoint/2010/main" val="1619195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3423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0" name="Rectangle 9"/>
          <p:cNvSpPr/>
          <p:nvPr/>
        </p:nvSpPr>
        <p:spPr>
          <a:xfrm>
            <a:off x="2471848" y="179276"/>
            <a:ext cx="1914307" cy="461665"/>
          </a:xfrm>
          <a:prstGeom prst="rect">
            <a:avLst/>
          </a:prstGeom>
        </p:spPr>
        <p:txBody>
          <a:bodyPr wrap="none">
            <a:spAutoFit/>
          </a:bodyPr>
          <a:lstStyle/>
          <a:p>
            <a:pPr algn="ctr"/>
            <a:r>
              <a:rPr lang="en-GB" sz="2400" dirty="0">
                <a:latin typeface="Lucida Grande" charset="0"/>
                <a:ea typeface="ＭＳ 明朝" charset="-128"/>
              </a:rPr>
              <a:t>Move Peaks</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0" name="Rectangle 19"/>
          <p:cNvSpPr/>
          <p:nvPr/>
        </p:nvSpPr>
        <p:spPr>
          <a:xfrm>
            <a:off x="0" y="4510882"/>
            <a:ext cx="955964" cy="461665"/>
          </a:xfrm>
          <a:prstGeom prst="rect">
            <a:avLst/>
          </a:prstGeom>
        </p:spPr>
        <p:txBody>
          <a:bodyPr wrap="square">
            <a:spAutoFit/>
          </a:bodyPr>
          <a:lstStyle/>
          <a:p>
            <a:pPr algn="ctr"/>
            <a:r>
              <a:rPr lang="en-GB" sz="2400" dirty="0">
                <a:latin typeface="Lucida Grande" charset="0"/>
                <a:ea typeface="ＭＳ 明朝" charset="-128"/>
              </a:rPr>
              <a:t>3</a:t>
            </a:r>
            <a:r>
              <a:rPr lang="en-GB" sz="1401" dirty="0">
                <a:latin typeface="Lucida Grande" charset="0"/>
                <a:ea typeface="ＭＳ 明朝" charset="-128"/>
              </a:rPr>
              <a:t>E</a:t>
            </a:r>
            <a:endParaRPr lang="en-US" sz="1801" dirty="0"/>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5" name="Rectangle 34"/>
          <p:cNvSpPr/>
          <p:nvPr/>
        </p:nvSpPr>
        <p:spPr>
          <a:xfrm>
            <a:off x="603182" y="4510882"/>
            <a:ext cx="6003500" cy="3416320"/>
          </a:xfrm>
          <a:prstGeom prst="rect">
            <a:avLst/>
          </a:prstGeom>
        </p:spPr>
        <p:txBody>
          <a:bodyPr wrap="square">
            <a:spAutoFit/>
          </a:bodyPr>
          <a:lstStyle/>
          <a:p>
            <a:pPr>
              <a:lnSpc>
                <a:spcPct val="150000"/>
              </a:lnSpc>
            </a:pPr>
            <a:r>
              <a:rPr lang="en-GB" sz="1200" b="1" dirty="0" smtClean="0">
                <a:latin typeface="Lucida Grande" charset="0"/>
                <a:ea typeface="Lucida Grande" charset="0"/>
                <a:cs typeface="Lucida Grande" charset="0"/>
              </a:rPr>
              <a:t>Map </a:t>
            </a:r>
            <a:r>
              <a:rPr lang="en-GB" sz="1200" b="1" dirty="0">
                <a:latin typeface="Lucida Grande" charset="0"/>
                <a:ea typeface="Lucida Grande" charset="0"/>
                <a:cs typeface="Lucida Grande" charset="0"/>
              </a:rPr>
              <a:t>the trajectory.</a:t>
            </a:r>
          </a:p>
          <a:p>
            <a:pPr>
              <a:lnSpc>
                <a:spcPct val="150000"/>
              </a:lnSpc>
            </a:pPr>
            <a:r>
              <a:rPr lang="en-GB" sz="1200" dirty="0">
                <a:latin typeface="Lucida Grande" charset="0"/>
                <a:ea typeface="Lucida Grande" charset="0"/>
                <a:cs typeface="Lucida Grande" charset="0"/>
              </a:rPr>
              <a:t>To map the trajectory of the peak shifts it is important to check the other spectra too.</a:t>
            </a:r>
          </a:p>
          <a:p>
            <a:pPr marL="171454" indent="-171454">
              <a:lnSpc>
                <a:spcPct val="150000"/>
              </a:lnSpc>
              <a:buFont typeface="Arial" charset="0"/>
              <a:buChar char="•"/>
            </a:pPr>
            <a:r>
              <a:rPr lang="en-GB" sz="1200" dirty="0" smtClean="0">
                <a:latin typeface="Lucida Grande" charset="0"/>
                <a:ea typeface="Lucida Grande" charset="0"/>
                <a:cs typeface="Lucida Grande" charset="0"/>
              </a:rPr>
              <a:t>toggle on and off </a:t>
            </a:r>
            <a:r>
              <a:rPr lang="en-GB" sz="1200" dirty="0">
                <a:latin typeface="Lucida Grande" charset="0"/>
                <a:ea typeface="Lucida Grande" charset="0"/>
                <a:cs typeface="Lucida Grande" charset="0"/>
              </a:rPr>
              <a:t>manually the spectra on the </a:t>
            </a:r>
            <a:r>
              <a:rPr lang="en-GB" sz="1200" dirty="0" smtClean="0">
                <a:latin typeface="Lucida Grande" charset="0"/>
                <a:ea typeface="Lucida Grande" charset="0"/>
                <a:cs typeface="Lucida Grande" charset="0"/>
              </a:rPr>
              <a:t>toolbar to see any differences </a:t>
            </a:r>
            <a:r>
              <a:rPr lang="en-GB" sz="1200" dirty="0">
                <a:latin typeface="Lucida Grande" charset="0"/>
                <a:ea typeface="Lucida Grande" charset="0"/>
                <a:cs typeface="Lucida Grande" charset="0"/>
              </a:rPr>
              <a:t>in the peak positions across the different spectra. </a:t>
            </a:r>
            <a:endParaRPr lang="en-GB" sz="1200" dirty="0">
              <a:latin typeface="Lucida Grande" charset="0"/>
              <a:ea typeface="Lucida Grande" charset="0"/>
              <a:cs typeface="Lucida Grande" charset="0"/>
            </a:endParaRPr>
          </a:p>
          <a:p>
            <a:pPr marL="171454" indent="-171454">
              <a:lnSpc>
                <a:spcPct val="150000"/>
              </a:lnSpc>
              <a:buFont typeface="Arial" charset="0"/>
              <a:buChar char="•"/>
            </a:pPr>
            <a:endParaRPr lang="en-GB" sz="1200" dirty="0">
              <a:latin typeface="Lucida Grande" charset="0"/>
              <a:ea typeface="Lucida Grande" charset="0"/>
              <a:cs typeface="Lucida Grande" charset="0"/>
            </a:endParaRPr>
          </a:p>
          <a:p>
            <a:pPr>
              <a:lnSpc>
                <a:spcPct val="150000"/>
              </a:lnSpc>
            </a:pPr>
            <a:r>
              <a:rPr lang="en-GB" sz="1200" dirty="0" smtClean="0">
                <a:latin typeface="Lucida Grande" charset="0"/>
                <a:ea typeface="Lucida Grande" charset="0"/>
                <a:cs typeface="Lucida Grande" charset="0"/>
              </a:rPr>
              <a:t>Useful shortcuts:</a:t>
            </a:r>
          </a:p>
          <a:p>
            <a:pPr marL="628650" lvl="1" indent="-171450">
              <a:lnSpc>
                <a:spcPct val="150000"/>
              </a:lnSpc>
              <a:buFont typeface="Wingdings" charset="2"/>
              <a:buChar char="§"/>
            </a:pPr>
            <a:r>
              <a:rPr lang="en-GB" sz="1200" dirty="0" smtClean="0">
                <a:latin typeface="Lucida Grande" charset="0"/>
                <a:ea typeface="Lucida Grande" charset="0"/>
                <a:cs typeface="Lucida Grande" charset="0"/>
              </a:rPr>
              <a:t> “Tab-Tab” (press twice ⇥⇥) </a:t>
            </a:r>
            <a:br>
              <a:rPr lang="en-GB" sz="1200" dirty="0" smtClean="0">
                <a:latin typeface="Lucida Grande" charset="0"/>
                <a:ea typeface="Lucida Grande" charset="0"/>
                <a:cs typeface="Lucida Grande" charset="0"/>
              </a:rPr>
            </a:br>
            <a:r>
              <a:rPr lang="en-GB" sz="1200" dirty="0" smtClean="0">
                <a:latin typeface="Lucida Grande" charset="0"/>
                <a:ea typeface="Lucida Grande" charset="0"/>
                <a:cs typeface="Lucida Grande" charset="0"/>
              </a:rPr>
              <a:t> Displays the next spectrum and hides all others</a:t>
            </a:r>
          </a:p>
          <a:p>
            <a:pPr marL="628650" lvl="1" indent="-171450">
              <a:lnSpc>
                <a:spcPct val="150000"/>
              </a:lnSpc>
              <a:buFont typeface="Wingdings" charset="2"/>
              <a:buChar char="§"/>
            </a:pPr>
            <a:r>
              <a:rPr lang="en-GB" sz="1200" dirty="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Tab-A” : Displays all spectra</a:t>
            </a:r>
          </a:p>
          <a:p>
            <a:pPr marL="628650" lvl="1" indent="-171450">
              <a:lnSpc>
                <a:spcPct val="150000"/>
              </a:lnSpc>
              <a:buFont typeface="Wingdings" charset="2"/>
              <a:buChar char="§"/>
            </a:pPr>
            <a:r>
              <a:rPr lang="en-GB" sz="1200" dirty="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Tab-x” : Reverts displayed spectra</a:t>
            </a:r>
            <a:endParaRPr lang="en-GB" sz="1200" dirty="0">
              <a:latin typeface="Lucida Grande" charset="0"/>
              <a:ea typeface="Lucida Grande" charset="0"/>
              <a:cs typeface="Lucida Grande" charset="0"/>
            </a:endParaRPr>
          </a:p>
          <a:p>
            <a:pPr marL="171454" indent="-171454">
              <a:lnSpc>
                <a:spcPct val="150000"/>
              </a:lnSpc>
              <a:buFont typeface="Arial" charset="0"/>
              <a:buChar char="•"/>
            </a:pPr>
            <a:endParaRPr lang="en-GB" sz="1200" dirty="0">
              <a:latin typeface="Lucida Grande" charset="0"/>
              <a:ea typeface="Lucida Grande" charset="0"/>
              <a:cs typeface="Lucida Grande" charset="0"/>
            </a:endParaRPr>
          </a:p>
        </p:txBody>
      </p:sp>
      <p:sp>
        <p:nvSpPr>
          <p:cNvPr id="29" name="Rectangle 28"/>
          <p:cNvSpPr/>
          <p:nvPr/>
        </p:nvSpPr>
        <p:spPr>
          <a:xfrm>
            <a:off x="171388" y="8931759"/>
            <a:ext cx="6435294" cy="2308324"/>
          </a:xfrm>
          <a:prstGeom prst="rect">
            <a:avLst/>
          </a:prstGeom>
        </p:spPr>
        <p:txBody>
          <a:bodyPr wrap="square">
            <a:spAutoFit/>
          </a:bodyPr>
          <a:lstStyle/>
          <a:p>
            <a:pPr algn="just">
              <a:lnSpc>
                <a:spcPct val="150000"/>
              </a:lnSpc>
            </a:pPr>
            <a:r>
              <a:rPr lang="en-GB" sz="1400" b="1" dirty="0">
                <a:latin typeface="Lucida Grande" charset="0"/>
                <a:ea typeface="Lucida Grande" charset="0"/>
                <a:cs typeface="Lucida Grande" charset="0"/>
              </a:rPr>
              <a:t>Repeat points 3D </a:t>
            </a:r>
            <a:r>
              <a:rPr lang="en-GB" sz="1400" b="1" dirty="0" smtClean="0">
                <a:latin typeface="Lucida Grande" charset="0"/>
                <a:ea typeface="Lucida Grande" charset="0"/>
                <a:cs typeface="Lucida Grande" charset="0"/>
              </a:rPr>
              <a:t>and 3E </a:t>
            </a:r>
            <a:r>
              <a:rPr lang="en-GB" sz="1400" b="1" dirty="0">
                <a:latin typeface="Lucida Grande" charset="0"/>
                <a:ea typeface="Lucida Grande" charset="0"/>
                <a:cs typeface="Lucida Grande" charset="0"/>
              </a:rPr>
              <a:t>for all other </a:t>
            </a:r>
            <a:r>
              <a:rPr lang="en-GB" sz="1400" b="1" dirty="0" smtClean="0">
                <a:latin typeface="Lucida Grande" charset="0"/>
                <a:ea typeface="Lucida Grande" charset="0"/>
                <a:cs typeface="Lucida Grande" charset="0"/>
              </a:rPr>
              <a:t>peaks </a:t>
            </a:r>
            <a:r>
              <a:rPr lang="en-GB" sz="1400" b="1" dirty="0">
                <a:latin typeface="Lucida Grande" charset="0"/>
                <a:ea typeface="Lucida Grande" charset="0"/>
                <a:cs typeface="Lucida Grande" charset="0"/>
              </a:rPr>
              <a:t>in the project. </a:t>
            </a:r>
            <a:r>
              <a:rPr lang="en-GB" sz="1400" dirty="0">
                <a:latin typeface="Lucida Grande" charset="0"/>
                <a:ea typeface="Lucida Grande" charset="0"/>
                <a:cs typeface="Lucida Grande" charset="0"/>
              </a:rPr>
              <a:t>In short:</a:t>
            </a:r>
          </a:p>
          <a:p>
            <a:pPr marL="171454" indent="-171454" algn="just">
              <a:lnSpc>
                <a:spcPct val="150000"/>
              </a:lnSpc>
              <a:buFont typeface="Arial" charset="0"/>
              <a:buChar char="•"/>
            </a:pPr>
            <a:r>
              <a:rPr lang="en-GB" sz="1400" dirty="0">
                <a:latin typeface="Lucida Grande" charset="0"/>
                <a:ea typeface="Lucida Grande" charset="0"/>
                <a:cs typeface="Lucida Grande" charset="0"/>
              </a:rPr>
              <a:t>Double click on a peak table </a:t>
            </a:r>
            <a:r>
              <a:rPr lang="en-GB" sz="1400" dirty="0" smtClean="0">
                <a:latin typeface="Lucida Grande" charset="0"/>
                <a:ea typeface="Lucida Grande" charset="0"/>
                <a:cs typeface="Lucida Grande" charset="0"/>
              </a:rPr>
              <a:t>row</a:t>
            </a:r>
          </a:p>
          <a:p>
            <a:pPr marL="171454" indent="-171454" algn="just">
              <a:lnSpc>
                <a:spcPct val="150000"/>
              </a:lnSpc>
              <a:buFont typeface="Arial" charset="0"/>
              <a:buChar char="•"/>
            </a:pPr>
            <a:r>
              <a:rPr lang="en-GB" sz="1400" dirty="0">
                <a:latin typeface="Lucida Grande" charset="0"/>
                <a:ea typeface="Lucida Grande" charset="0"/>
                <a:cs typeface="Lucida Grande" charset="0"/>
              </a:rPr>
              <a:t>View the peak perturbation across the different spectra </a:t>
            </a:r>
            <a:r>
              <a:rPr lang="en-GB" sz="1400" dirty="0" smtClean="0">
                <a:latin typeface="Lucida Grande" charset="0"/>
                <a:ea typeface="Lucida Grande" charset="0"/>
                <a:cs typeface="Lucida Grande" charset="0"/>
              </a:rPr>
              <a:t>toggling </a:t>
            </a:r>
            <a:r>
              <a:rPr lang="en-GB" sz="1400" dirty="0">
                <a:latin typeface="Lucida Grande" charset="0"/>
                <a:ea typeface="Lucida Grande" charset="0"/>
                <a:cs typeface="Lucida Grande" charset="0"/>
              </a:rPr>
              <a:t>on/off </a:t>
            </a:r>
            <a:r>
              <a:rPr lang="en-GB" sz="1400" dirty="0" smtClean="0">
                <a:latin typeface="Lucida Grande" charset="0"/>
                <a:ea typeface="Lucida Grande" charset="0"/>
                <a:cs typeface="Lucida Grande" charset="0"/>
              </a:rPr>
              <a:t>the </a:t>
            </a:r>
            <a:r>
              <a:rPr lang="en-GB" sz="1400" dirty="0">
                <a:latin typeface="Lucida Grande" charset="0"/>
                <a:ea typeface="Lucida Grande" charset="0"/>
                <a:cs typeface="Lucida Grande" charset="0"/>
              </a:rPr>
              <a:t>spectra on the </a:t>
            </a:r>
            <a:r>
              <a:rPr lang="en-GB" sz="1400" dirty="0" smtClean="0">
                <a:latin typeface="Lucida Grande" charset="0"/>
                <a:ea typeface="Lucida Grande" charset="0"/>
                <a:cs typeface="Lucida Grande" charset="0"/>
              </a:rPr>
              <a:t>toolbar</a:t>
            </a:r>
            <a:endParaRPr lang="en-GB" sz="1400" dirty="0">
              <a:latin typeface="Lucida Grande" charset="0"/>
              <a:ea typeface="Lucida Grande" charset="0"/>
              <a:cs typeface="Lucida Grande" charset="0"/>
            </a:endParaRPr>
          </a:p>
          <a:p>
            <a:pPr marL="171454" indent="-171454" algn="just">
              <a:lnSpc>
                <a:spcPct val="150000"/>
              </a:lnSpc>
              <a:buFont typeface="Arial" charset="0"/>
              <a:buChar char="•"/>
            </a:pPr>
            <a:r>
              <a:rPr lang="en-GB" sz="1400" dirty="0">
                <a:latin typeface="Lucida Grande" charset="0"/>
                <a:ea typeface="Lucida Grande" charset="0"/>
                <a:cs typeface="Lucida Grande" charset="0"/>
              </a:rPr>
              <a:t>Move the </a:t>
            </a:r>
            <a:r>
              <a:rPr lang="en-GB" sz="1400" dirty="0" smtClean="0">
                <a:latin typeface="Lucida Grande" charset="0"/>
                <a:ea typeface="Lucida Grande" charset="0"/>
                <a:cs typeface="Lucida Grande" charset="0"/>
              </a:rPr>
              <a:t>Tstar-2:00eq </a:t>
            </a:r>
            <a:r>
              <a:rPr lang="en-GB" sz="1400" dirty="0" smtClean="0">
                <a:latin typeface="Lucida Grande" charset="0"/>
                <a:ea typeface="Lucida Grande" charset="0"/>
                <a:cs typeface="Lucida Grande" charset="0"/>
              </a:rPr>
              <a:t>peak</a:t>
            </a:r>
          </a:p>
          <a:p>
            <a:pPr marL="171454" indent="-171454" algn="just">
              <a:lnSpc>
                <a:spcPct val="150000"/>
              </a:lnSpc>
              <a:buFont typeface="Arial" charset="0"/>
              <a:buChar char="•"/>
            </a:pPr>
            <a:r>
              <a:rPr lang="en-GB" sz="1400" dirty="0" smtClean="0">
                <a:latin typeface="Lucida Grande" charset="0"/>
                <a:ea typeface="Lucida Grande" charset="0"/>
                <a:cs typeface="Lucida Grande" charset="0"/>
              </a:rPr>
              <a:t>Save the project frequently  </a:t>
            </a:r>
            <a:endParaRPr lang="en-GB" sz="1400" dirty="0">
              <a:latin typeface="Lucida Grande" charset="0"/>
              <a:ea typeface="Lucida Grande" charset="0"/>
              <a:cs typeface="Lucida Grande" charset="0"/>
            </a:endParaRPr>
          </a:p>
          <a:p>
            <a:pPr marL="171454" indent="-171454" algn="just">
              <a:lnSpc>
                <a:spcPct val="150000"/>
              </a:lnSpc>
              <a:buFont typeface="Arial" charset="0"/>
              <a:buChar char="•"/>
            </a:pPr>
            <a:endParaRPr lang="en-GB" sz="1200" b="1" dirty="0" smtClean="0">
              <a:latin typeface="Lucida Grande" charset="0"/>
              <a:ea typeface="Lucida Grande" charset="0"/>
              <a:cs typeface="Lucida Grande"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117" y="1047643"/>
            <a:ext cx="1918665" cy="225028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6441" y="1047642"/>
            <a:ext cx="2645081" cy="2227851"/>
          </a:xfrm>
          <a:prstGeom prst="rect">
            <a:avLst/>
          </a:prstGeom>
        </p:spPr>
      </p:pic>
      <p:sp>
        <p:nvSpPr>
          <p:cNvPr id="23" name="Rectangle 22"/>
          <p:cNvSpPr/>
          <p:nvPr/>
        </p:nvSpPr>
        <p:spPr>
          <a:xfrm>
            <a:off x="322117" y="1021063"/>
            <a:ext cx="1717698" cy="325417"/>
          </a:xfrm>
          <a:prstGeom prst="rect">
            <a:avLst/>
          </a:prstGeom>
          <a:noFill/>
          <a:ln w="3810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2981201" y="1003588"/>
            <a:ext cx="1630992" cy="342892"/>
          </a:xfrm>
          <a:prstGeom prst="rect">
            <a:avLst/>
          </a:prstGeom>
          <a:noFill/>
          <a:ln w="3810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294974" y="3499216"/>
            <a:ext cx="5713940" cy="553998"/>
          </a:xfrm>
          <a:prstGeom prst="rect">
            <a:avLst/>
          </a:prstGeom>
        </p:spPr>
        <p:txBody>
          <a:bodyPr wrap="square">
            <a:spAutoFit/>
          </a:bodyPr>
          <a:lstStyle/>
          <a:p>
            <a:pPr>
              <a:lnSpc>
                <a:spcPct val="150000"/>
              </a:lnSpc>
            </a:pPr>
            <a:r>
              <a:rPr lang="en-GB" sz="1000" dirty="0">
                <a:latin typeface="Lucida Grande" charset="0"/>
                <a:ea typeface="Lucida Grande" charset="0"/>
                <a:cs typeface="Lucida Grande" charset="0"/>
              </a:rPr>
              <a:t>To change </a:t>
            </a:r>
            <a:r>
              <a:rPr lang="en-GB" sz="1000" dirty="0" smtClean="0">
                <a:latin typeface="Lucida Grande" charset="0"/>
                <a:ea typeface="Lucida Grande" charset="0"/>
                <a:cs typeface="Lucida Grande" charset="0"/>
              </a:rPr>
              <a:t>the order how spectra are displayed: </a:t>
            </a:r>
            <a:r>
              <a:rPr lang="en-GB" sz="1000" dirty="0">
                <a:latin typeface="Lucida Grande" charset="0"/>
                <a:ea typeface="Lucida Grande" charset="0"/>
                <a:cs typeface="Lucida Grande" charset="0"/>
              </a:rPr>
              <a:t>Middle mouse on the toolbar button and drag and drop </a:t>
            </a:r>
            <a:r>
              <a:rPr lang="en-GB" sz="1000" dirty="0" smtClean="0">
                <a:latin typeface="Lucida Grande" charset="0"/>
                <a:ea typeface="Lucida Grande" charset="0"/>
                <a:cs typeface="Lucida Grande" charset="0"/>
              </a:rPr>
              <a:t>the button to a </a:t>
            </a:r>
            <a:r>
              <a:rPr lang="en-GB" sz="1000" dirty="0">
                <a:latin typeface="Lucida Grande" charset="0"/>
                <a:ea typeface="Lucida Grande" charset="0"/>
                <a:cs typeface="Lucida Grande" charset="0"/>
              </a:rPr>
              <a:t>new </a:t>
            </a:r>
            <a:r>
              <a:rPr lang="en-GB" sz="1000" dirty="0" smtClean="0">
                <a:latin typeface="Lucida Grande" charset="0"/>
                <a:ea typeface="Lucida Grande" charset="0"/>
                <a:cs typeface="Lucida Grande" charset="0"/>
              </a:rPr>
              <a:t>positon in the toolbar  </a:t>
            </a:r>
            <a:endParaRPr lang="en-GB" sz="1000" dirty="0">
              <a:latin typeface="Lucida Grande" charset="0"/>
              <a:ea typeface="Lucida Grande" charset="0"/>
              <a:cs typeface="Lucida Grande" charset="0"/>
            </a:endParaRPr>
          </a:p>
        </p:txBody>
      </p:sp>
    </p:spTree>
    <p:extLst>
      <p:ext uri="{BB962C8B-B14F-4D97-AF65-F5344CB8AC3E}">
        <p14:creationId xmlns:p14="http://schemas.microsoft.com/office/powerpoint/2010/main" val="7751221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2"/>
            <a:ext cx="6858000" cy="61750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0" name="Rectangle 19"/>
          <p:cNvSpPr/>
          <p:nvPr/>
        </p:nvSpPr>
        <p:spPr>
          <a:xfrm>
            <a:off x="-140005" y="7507619"/>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A</a:t>
            </a:r>
            <a:endParaRPr lang="en-US" sz="1801" dirty="0"/>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1" y="811263"/>
            <a:ext cx="6858000" cy="53837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4</a:t>
            </a:r>
            <a:endParaRPr lang="en-US" sz="1801" dirty="0"/>
          </a:p>
        </p:txBody>
      </p:sp>
      <p:sp>
        <p:nvSpPr>
          <p:cNvPr id="33" name="Rectangle 32"/>
          <p:cNvSpPr/>
          <p:nvPr/>
        </p:nvSpPr>
        <p:spPr>
          <a:xfrm>
            <a:off x="2549596" y="179276"/>
            <a:ext cx="1758815" cy="461665"/>
          </a:xfrm>
          <a:prstGeom prst="rect">
            <a:avLst/>
          </a:prstGeom>
        </p:spPr>
        <p:txBody>
          <a:bodyPr wrap="none">
            <a:spAutoFit/>
          </a:bodyPr>
          <a:lstStyle/>
          <a:p>
            <a:pPr algn="ctr"/>
            <a:r>
              <a:rPr lang="en-GB" sz="2400" dirty="0">
                <a:latin typeface="Lucida Grande" charset="0"/>
                <a:ea typeface="ＭＳ 明朝" charset="-128"/>
              </a:rPr>
              <a:t>Map Peaks</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5" name="Rectangle 34"/>
          <p:cNvSpPr/>
          <p:nvPr/>
        </p:nvSpPr>
        <p:spPr>
          <a:xfrm>
            <a:off x="575472" y="7592931"/>
            <a:ext cx="6003500" cy="2031325"/>
          </a:xfrm>
          <a:prstGeom prst="rect">
            <a:avLst/>
          </a:prstGeom>
        </p:spPr>
        <p:txBody>
          <a:bodyPr wrap="square">
            <a:spAutoFit/>
          </a:bodyPr>
          <a:lstStyle/>
          <a:p>
            <a:pPr algn="just">
              <a:lnSpc>
                <a:spcPct val="150000"/>
              </a:lnSpc>
            </a:pPr>
            <a:r>
              <a:rPr lang="en-GB" sz="1200" b="1" dirty="0">
                <a:latin typeface="Lucida Grande" charset="0"/>
                <a:ea typeface="Lucida Grande" charset="0"/>
                <a:cs typeface="Lucida Grande" charset="0"/>
              </a:rPr>
              <a:t>Open the Chemical Shift Mapping </a:t>
            </a:r>
            <a:r>
              <a:rPr lang="en-GB" sz="1200" b="1" dirty="0" smtClean="0">
                <a:latin typeface="Lucida Grande" charset="0"/>
                <a:ea typeface="Lucida Grande" charset="0"/>
                <a:cs typeface="Lucida Grande" charset="0"/>
              </a:rPr>
              <a:t>module, shortcut </a:t>
            </a:r>
            <a:r>
              <a:rPr lang="en-GB" sz="1200" b="1" dirty="0">
                <a:latin typeface="Lucida Grande" charset="0"/>
                <a:ea typeface="Lucida Grande" charset="0"/>
                <a:cs typeface="Lucida Grande" charset="0"/>
              </a:rPr>
              <a:t>“CM</a:t>
            </a:r>
            <a:r>
              <a:rPr lang="en-GB" sz="1200" b="1" dirty="0" smtClean="0">
                <a:latin typeface="Lucida Grande" charset="0"/>
                <a:ea typeface="Lucida Grande" charset="0"/>
                <a:cs typeface="Lucida Grande" charset="0"/>
              </a:rPr>
              <a:t>”.</a:t>
            </a:r>
            <a:endParaRPr lang="en-GB" sz="1200" b="1" dirty="0">
              <a:latin typeface="Lucida Grande" charset="0"/>
              <a:ea typeface="Lucida Grande" charset="0"/>
              <a:cs typeface="Lucida Grande" charset="0"/>
            </a:endParaRPr>
          </a:p>
          <a:p>
            <a:pPr algn="just">
              <a:lnSpc>
                <a:spcPct val="150000"/>
              </a:lnSpc>
            </a:pPr>
            <a:r>
              <a:rPr lang="en-GB" sz="1200" dirty="0">
                <a:latin typeface="Lucida Grande" charset="0"/>
                <a:ea typeface="Lucida Grande" charset="0"/>
                <a:cs typeface="Lucida Grande" charset="0"/>
              </a:rPr>
              <a:t>Once you have moved all peaks correctly, inspect the chemical shift perturbations using the Chemical Shift Mapping module.</a:t>
            </a: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Go to the main </a:t>
            </a:r>
            <a:r>
              <a:rPr lang="en-GB" sz="1200" dirty="0">
                <a:latin typeface="Lucida Grande" charset="0"/>
                <a:ea typeface="Lucida Grande" charset="0"/>
                <a:cs typeface="Lucida Grande" charset="0"/>
              </a:rPr>
              <a:t>menu -&gt; </a:t>
            </a:r>
            <a:r>
              <a:rPr lang="en-GB" sz="1200" i="1" dirty="0" smtClean="0">
                <a:latin typeface="Lucida Grande" charset="0"/>
                <a:ea typeface="Lucida Grande" charset="0"/>
                <a:cs typeface="Lucida Grande" charset="0"/>
              </a:rPr>
              <a:t>View</a:t>
            </a:r>
            <a:r>
              <a:rPr lang="en-GB" sz="1200" dirty="0" smtClean="0">
                <a:latin typeface="Lucida Grande" charset="0"/>
                <a:ea typeface="Lucida Grande" charset="0"/>
                <a:cs typeface="Lucida Grande" charset="0"/>
              </a:rPr>
              <a:t> -&gt;</a:t>
            </a:r>
            <a:r>
              <a:rPr lang="en-GB" sz="1200" i="1" dirty="0" smtClean="0">
                <a:latin typeface="Lucida Grande" charset="0"/>
                <a:ea typeface="Lucida Grande" charset="0"/>
                <a:cs typeface="Lucida Grande" charset="0"/>
              </a:rPr>
              <a:t>Chemical Shift Mapping </a:t>
            </a:r>
            <a:r>
              <a:rPr lang="en-GB" sz="1200" dirty="0" smtClean="0">
                <a:latin typeface="Lucida Grande" charset="0"/>
                <a:ea typeface="Lucida Grande" charset="0"/>
                <a:cs typeface="Lucida Grande" charset="0"/>
              </a:rPr>
              <a:t>module or use the shortcut “CM”.</a:t>
            </a:r>
          </a:p>
          <a:p>
            <a:pPr marL="171454" indent="-171454" algn="just">
              <a:lnSpc>
                <a:spcPct val="150000"/>
              </a:lnSpc>
              <a:buFont typeface="Arial" charset="0"/>
              <a:buChar char="•"/>
            </a:pPr>
            <a:endParaRPr lang="en-GB" sz="1200" dirty="0">
              <a:latin typeface="Lucida Grande" charset="0"/>
              <a:ea typeface="Lucida Grande" charset="0"/>
              <a:cs typeface="Lucida Grande" charset="0"/>
            </a:endParaRPr>
          </a:p>
          <a:p>
            <a:pPr algn="just">
              <a:lnSpc>
                <a:spcPct val="150000"/>
              </a:lnSpc>
            </a:pPr>
            <a:r>
              <a:rPr lang="en-GB" sz="1200" dirty="0">
                <a:latin typeface="Lucida Grande" charset="0"/>
                <a:ea typeface="Lucida Grande" charset="0"/>
                <a:cs typeface="Lucida Grande" charset="0"/>
              </a:rPr>
              <a:t> </a:t>
            </a:r>
          </a:p>
        </p:txBody>
      </p:sp>
      <p:sp>
        <p:nvSpPr>
          <p:cNvPr id="2" name="Rectangle 1"/>
          <p:cNvSpPr/>
          <p:nvPr/>
        </p:nvSpPr>
        <p:spPr>
          <a:xfrm>
            <a:off x="1" y="5225947"/>
            <a:ext cx="6858000" cy="1131079"/>
          </a:xfrm>
          <a:prstGeom prst="rect">
            <a:avLst/>
          </a:prstGeom>
        </p:spPr>
        <p:txBody>
          <a:bodyPr wrap="square">
            <a:spAutoFit/>
          </a:bodyPr>
          <a:lstStyle/>
          <a:p>
            <a:pPr algn="just">
              <a:lnSpc>
                <a:spcPct val="150000"/>
              </a:lnSpc>
            </a:pPr>
            <a:r>
              <a:rPr lang="en-GB" sz="900" dirty="0">
                <a:latin typeface="Lucida Grande" charset="0"/>
                <a:ea typeface="Lucida Grande" charset="0"/>
                <a:cs typeface="Lucida Grande" charset="0"/>
              </a:rPr>
              <a:t>The</a:t>
            </a:r>
            <a:r>
              <a:rPr lang="en-GB" sz="900" b="1" dirty="0">
                <a:latin typeface="Lucida Grande" charset="0"/>
                <a:ea typeface="Lucida Grande" charset="0"/>
                <a:cs typeface="Lucida Grande" charset="0"/>
              </a:rPr>
              <a:t> Chemical Shift Mapping module </a:t>
            </a:r>
            <a:r>
              <a:rPr lang="en-GB" sz="900" dirty="0">
                <a:latin typeface="Lucida Grande" charset="0"/>
                <a:ea typeface="Lucida Grande" charset="0"/>
                <a:cs typeface="Lucida Grande" charset="0"/>
              </a:rPr>
              <a:t>includes a bar chart plot, a residue table and a settings panel.</a:t>
            </a:r>
          </a:p>
          <a:p>
            <a:pPr algn="just">
              <a:lnSpc>
                <a:spcPct val="150000"/>
              </a:lnSpc>
            </a:pPr>
            <a:r>
              <a:rPr lang="en-GB" sz="900" dirty="0">
                <a:latin typeface="Lucida Grande" charset="0"/>
                <a:ea typeface="Lucida Grande" charset="0"/>
                <a:cs typeface="Lucida Grande" charset="0"/>
              </a:rPr>
              <a:t>As previously stated, each peak represents a single residue in the protein (apart from the sidechain peaks). From now on, we will refer  as </a:t>
            </a:r>
            <a:r>
              <a:rPr lang="en-GB" sz="900" i="1" dirty="0" err="1">
                <a:latin typeface="Lucida Grande" charset="0"/>
                <a:ea typeface="Lucida Grande" charset="0"/>
                <a:cs typeface="Lucida Grande" charset="0"/>
              </a:rPr>
              <a:t>NmrResidue</a:t>
            </a:r>
            <a:r>
              <a:rPr lang="en-GB" sz="900" dirty="0">
                <a:latin typeface="Lucida Grande" charset="0"/>
                <a:ea typeface="Lucida Grande" charset="0"/>
                <a:cs typeface="Lucida Grande" charset="0"/>
              </a:rPr>
              <a:t> for a residue assigned to its spectrum peak. In green are plotted the </a:t>
            </a:r>
            <a:r>
              <a:rPr lang="en-GB" sz="900" dirty="0" err="1">
                <a:latin typeface="Lucida Grande" charset="0"/>
                <a:ea typeface="Lucida Grande" charset="0"/>
                <a:cs typeface="Lucida Grande" charset="0"/>
              </a:rPr>
              <a:t>NmrResidues</a:t>
            </a:r>
            <a:r>
              <a:rPr lang="en-GB" sz="900" dirty="0">
                <a:latin typeface="Lucida Grande" charset="0"/>
                <a:ea typeface="Lucida Grande" charset="0"/>
                <a:cs typeface="Lucida Grande" charset="0"/>
              </a:rPr>
              <a:t> that have moved above a threshold of 0.1 ppm; in red the others.</a:t>
            </a:r>
          </a:p>
          <a:p>
            <a:pPr algn="just">
              <a:lnSpc>
                <a:spcPct val="150000"/>
              </a:lnSpc>
            </a:pPr>
            <a:endParaRPr lang="en-GB" sz="900" dirty="0">
              <a:latin typeface="Lucida Grande" charset="0"/>
              <a:ea typeface="Lucida Grande" charset="0"/>
              <a:cs typeface="Lucida Grande"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364" y="1098785"/>
            <a:ext cx="4380787" cy="3721924"/>
          </a:xfrm>
          <a:prstGeom prst="rect">
            <a:avLst/>
          </a:prstGeom>
        </p:spPr>
      </p:pic>
      <p:sp>
        <p:nvSpPr>
          <p:cNvPr id="18" name="Right Arrow 17"/>
          <p:cNvSpPr/>
          <p:nvPr/>
        </p:nvSpPr>
        <p:spPr>
          <a:xfrm rot="10800000">
            <a:off x="2658044" y="1855030"/>
            <a:ext cx="919178" cy="474231"/>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Tree>
    <p:extLst>
      <p:ext uri="{BB962C8B-B14F-4D97-AF65-F5344CB8AC3E}">
        <p14:creationId xmlns:p14="http://schemas.microsoft.com/office/powerpoint/2010/main" val="10491935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5383791"/>
          </a:xfrm>
          <a:prstGeom prst="rect">
            <a:avLst/>
          </a:prstGeom>
          <a:solidFill>
            <a:srgbClr val="FAF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0" name="Rectangle 19"/>
          <p:cNvSpPr/>
          <p:nvPr/>
        </p:nvSpPr>
        <p:spPr>
          <a:xfrm>
            <a:off x="-112294" y="6405394"/>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B</a:t>
            </a:r>
            <a:endParaRPr lang="en-US" sz="1801" dirty="0"/>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0" y="883781"/>
            <a:ext cx="6858000" cy="53837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4</a:t>
            </a:r>
            <a:endParaRPr lang="en-US" sz="1801" dirty="0"/>
          </a:p>
        </p:txBody>
      </p:sp>
      <p:sp>
        <p:nvSpPr>
          <p:cNvPr id="33" name="Rectangle 32"/>
          <p:cNvSpPr/>
          <p:nvPr/>
        </p:nvSpPr>
        <p:spPr>
          <a:xfrm>
            <a:off x="2549596" y="179276"/>
            <a:ext cx="1758815" cy="461665"/>
          </a:xfrm>
          <a:prstGeom prst="rect">
            <a:avLst/>
          </a:prstGeom>
        </p:spPr>
        <p:txBody>
          <a:bodyPr wrap="none">
            <a:spAutoFit/>
          </a:bodyPr>
          <a:lstStyle/>
          <a:p>
            <a:pPr algn="ctr"/>
            <a:r>
              <a:rPr lang="en-GB" sz="2400" dirty="0">
                <a:latin typeface="Lucida Grande" charset="0"/>
                <a:ea typeface="ＭＳ 明朝" charset="-128"/>
              </a:rPr>
              <a:t>Map Peaks</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5" name="Rectangle 34"/>
          <p:cNvSpPr/>
          <p:nvPr/>
        </p:nvSpPr>
        <p:spPr>
          <a:xfrm>
            <a:off x="603182" y="6490706"/>
            <a:ext cx="6003500" cy="2862322"/>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Changing the default </a:t>
            </a:r>
            <a:r>
              <a:rPr lang="en-GB" sz="1200" b="1" dirty="0" smtClean="0">
                <a:latin typeface="Lucida Grande" charset="0"/>
                <a:ea typeface="Lucida Grande" charset="0"/>
                <a:cs typeface="Lucida Grande" charset="0"/>
              </a:rPr>
              <a:t>values.</a:t>
            </a:r>
            <a:endParaRPr lang="en-GB" sz="1200" b="1" dirty="0">
              <a:latin typeface="Lucida Grande" charset="0"/>
              <a:ea typeface="Lucida Grande" charset="0"/>
              <a:cs typeface="Lucida Grande" charset="0"/>
            </a:endParaRPr>
          </a:p>
          <a:p>
            <a:pPr>
              <a:lnSpc>
                <a:spcPct val="150000"/>
              </a:lnSpc>
            </a:pPr>
            <a:r>
              <a:rPr lang="en-GB" sz="1200" dirty="0">
                <a:latin typeface="Lucida Grande" charset="0"/>
                <a:ea typeface="Lucida Grande" charset="0"/>
                <a:cs typeface="Lucida Grande" charset="0"/>
              </a:rPr>
              <a:t>Click the “gear icon” in the top left corner of the module      .</a:t>
            </a:r>
          </a:p>
          <a:p>
            <a:pPr>
              <a:lnSpc>
                <a:spcPct val="150000"/>
              </a:lnSpc>
            </a:pPr>
            <a:r>
              <a:rPr lang="en-GB" sz="1200" dirty="0">
                <a:latin typeface="Lucida Grande" charset="0"/>
                <a:ea typeface="Lucida Grande" charset="0"/>
                <a:cs typeface="Lucida Grande" charset="0"/>
              </a:rPr>
              <a:t>Set:</a:t>
            </a:r>
          </a:p>
          <a:p>
            <a:pPr marL="171454" indent="-171454">
              <a:lnSpc>
                <a:spcPct val="150000"/>
              </a:lnSpc>
              <a:buFont typeface="Arial" charset="0"/>
              <a:buChar char="•"/>
            </a:pPr>
            <a:r>
              <a:rPr lang="en-GB" sz="1200" i="1" dirty="0">
                <a:latin typeface="Lucida Grande" charset="0"/>
                <a:ea typeface="Lucida Grande" charset="0"/>
                <a:cs typeface="Lucida Grande" charset="0"/>
              </a:rPr>
              <a:t>Relative Contribution</a:t>
            </a:r>
            <a:r>
              <a:rPr lang="en-GB" sz="1200" dirty="0">
                <a:latin typeface="Lucida Grande" charset="0"/>
                <a:ea typeface="Lucida Grande" charset="0"/>
                <a:cs typeface="Lucida Grande" charset="0"/>
              </a:rPr>
              <a:t>: H = 6.5, N = 1 </a:t>
            </a:r>
          </a:p>
          <a:p>
            <a:pPr marL="171454" indent="-171454">
              <a:lnSpc>
                <a:spcPct val="150000"/>
              </a:lnSpc>
              <a:buFont typeface="Arial" charset="0"/>
              <a:buChar char="•"/>
            </a:pPr>
            <a:r>
              <a:rPr lang="en-GB" sz="1200" i="1" dirty="0">
                <a:latin typeface="Lucida Grande" charset="0"/>
                <a:ea typeface="Lucida Grande" charset="0"/>
                <a:cs typeface="Lucida Grande" charset="0"/>
              </a:rPr>
              <a:t>Threshold line</a:t>
            </a:r>
            <a:r>
              <a:rPr lang="en-GB" sz="1200" dirty="0">
                <a:latin typeface="Lucida Grande" charset="0"/>
                <a:ea typeface="Lucida Grande" charset="0"/>
                <a:cs typeface="Lucida Grande" charset="0"/>
              </a:rPr>
              <a:t>: 0.200 ppm</a:t>
            </a:r>
          </a:p>
          <a:p>
            <a:pPr marL="171454" indent="-171454">
              <a:lnSpc>
                <a:spcPct val="150000"/>
              </a:lnSpc>
              <a:buFont typeface="Arial" charset="0"/>
              <a:buChar char="•"/>
            </a:pPr>
            <a:r>
              <a:rPr lang="en-GB" sz="1200" dirty="0">
                <a:latin typeface="Lucida Grande" charset="0"/>
                <a:ea typeface="Lucida Grande" charset="0"/>
                <a:cs typeface="Lucida Grande" charset="0"/>
              </a:rPr>
              <a:t>Leave </a:t>
            </a:r>
            <a:r>
              <a:rPr lang="en-GB" sz="1200" dirty="0" smtClean="0">
                <a:latin typeface="Lucida Grande" charset="0"/>
                <a:ea typeface="Lucida Grande" charset="0"/>
                <a:cs typeface="Lucida Grande" charset="0"/>
              </a:rPr>
              <a:t>Select </a:t>
            </a:r>
            <a:r>
              <a:rPr lang="en-GB" sz="1200" i="1" dirty="0" smtClean="0">
                <a:latin typeface="Lucida Grande" charset="0"/>
                <a:ea typeface="Lucida Grande" charset="0"/>
                <a:cs typeface="Lucida Grande" charset="0"/>
              </a:rPr>
              <a:t>Atoms</a:t>
            </a:r>
            <a:r>
              <a:rPr lang="en-GB"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as the default </a:t>
            </a:r>
          </a:p>
          <a:p>
            <a:pPr marL="171454" indent="-171454">
              <a:lnSpc>
                <a:spcPct val="150000"/>
              </a:lnSpc>
              <a:buFont typeface="Arial" charset="0"/>
              <a:buChar char="•"/>
            </a:pPr>
            <a:r>
              <a:rPr lang="en-GB" sz="1200" dirty="0">
                <a:latin typeface="Lucida Grande" charset="0"/>
                <a:ea typeface="Lucida Grande" charset="0"/>
                <a:cs typeface="Lucida Grande" charset="0"/>
              </a:rPr>
              <a:t>You might want to change the plot colours</a:t>
            </a:r>
          </a:p>
          <a:p>
            <a:pPr marL="171454" indent="-171454">
              <a:lnSpc>
                <a:spcPct val="150000"/>
              </a:lnSpc>
              <a:buFont typeface="Arial" charset="0"/>
              <a:buChar char="•"/>
            </a:pPr>
            <a:r>
              <a:rPr lang="en-GB" sz="1200" i="1" dirty="0">
                <a:latin typeface="Lucida Grande" charset="0"/>
                <a:ea typeface="Lucida Grande" charset="0"/>
                <a:cs typeface="Lucida Grande" charset="0"/>
              </a:rPr>
              <a:t>PDB file Path</a:t>
            </a:r>
            <a:r>
              <a:rPr lang="en-GB" sz="1200" dirty="0">
                <a:latin typeface="Lucida Grande" charset="0"/>
                <a:ea typeface="Lucida Grande" charset="0"/>
                <a:cs typeface="Lucida Grande" charset="0"/>
              </a:rPr>
              <a:t>: click the folder  icon          and select TSTAR-</a:t>
            </a:r>
            <a:r>
              <a:rPr lang="en-GB" sz="1200" dirty="0" err="1">
                <a:latin typeface="Lucida Grande" charset="0"/>
                <a:ea typeface="Lucida Grande" charset="0"/>
                <a:cs typeface="Lucida Grande" charset="0"/>
              </a:rPr>
              <a:t>KH.pdb</a:t>
            </a:r>
            <a:r>
              <a:rPr lang="en-GB" sz="1200" dirty="0">
                <a:latin typeface="Lucida Grande" charset="0"/>
                <a:ea typeface="Lucida Grande" charset="0"/>
                <a:cs typeface="Lucida Grande" charset="0"/>
              </a:rPr>
              <a:t> in the pymol directory. </a:t>
            </a:r>
            <a:r>
              <a:rPr lang="en-GB" sz="1200" dirty="0" smtClean="0">
                <a:latin typeface="Lucida Grande" charset="0"/>
                <a:ea typeface="Lucida Grande" charset="0"/>
                <a:cs typeface="Lucida Grande" charset="0"/>
              </a:rPr>
              <a:t>Full </a:t>
            </a:r>
            <a:r>
              <a:rPr lang="en-GB" sz="1200" dirty="0">
                <a:latin typeface="Lucida Grande" charset="0"/>
                <a:ea typeface="Lucida Grande" charset="0"/>
                <a:cs typeface="Lucida Grande" charset="0"/>
              </a:rPr>
              <a:t>path </a:t>
            </a:r>
            <a:r>
              <a:rPr lang="en-GB" sz="1200" dirty="0" err="1" smtClean="0">
                <a:latin typeface="Lucida Grande" charset="0"/>
                <a:ea typeface="Lucida Grande" charset="0"/>
                <a:cs typeface="Lucida Grande" charset="0"/>
              </a:rPr>
              <a:t>tStar.ccpn</a:t>
            </a:r>
            <a:r>
              <a:rPr lang="en-GB" sz="1200" dirty="0" smtClean="0">
                <a:latin typeface="Lucida Grande" charset="0"/>
                <a:ea typeface="Lucida Grande" charset="0"/>
                <a:cs typeface="Lucida Grande" charset="0"/>
              </a:rPr>
              <a:t>/scripts/pymol/TSTAR-</a:t>
            </a:r>
            <a:r>
              <a:rPr lang="en-GB" sz="1200" dirty="0" err="1" smtClean="0">
                <a:latin typeface="Lucida Grande" charset="0"/>
                <a:ea typeface="Lucida Grande" charset="0"/>
                <a:cs typeface="Lucida Grande" charset="0"/>
              </a:rPr>
              <a:t>KH.pdb</a:t>
            </a:r>
            <a:endParaRPr lang="en-GB" sz="1200" dirty="0">
              <a:latin typeface="Lucida Grande" charset="0"/>
              <a:ea typeface="Lucida Grande" charset="0"/>
              <a:cs typeface="Lucida Grande" charset="0"/>
            </a:endParaRPr>
          </a:p>
          <a:p>
            <a:pPr marL="171454" indent="-171454">
              <a:lnSpc>
                <a:spcPct val="150000"/>
              </a:lnSpc>
              <a:buFont typeface="Arial" charset="0"/>
              <a:buChar char="•"/>
            </a:pPr>
            <a:r>
              <a:rPr lang="en-GB" sz="1200" dirty="0" smtClean="0">
                <a:latin typeface="Lucida Grande" charset="0"/>
                <a:ea typeface="Lucida Grande" charset="0"/>
                <a:cs typeface="Lucida Grande" charset="0"/>
              </a:rPr>
              <a:t>Click the </a:t>
            </a:r>
            <a:r>
              <a:rPr lang="en-GB" sz="1200" i="1" dirty="0" smtClean="0">
                <a:latin typeface="Lucida Grande" charset="0"/>
                <a:ea typeface="Lucida Grande" charset="0"/>
                <a:cs typeface="Lucida Grande" charset="0"/>
              </a:rPr>
              <a:t>Update All </a:t>
            </a:r>
            <a:r>
              <a:rPr lang="en-GB" sz="1200" dirty="0" smtClean="0">
                <a:latin typeface="Lucida Grande" charset="0"/>
                <a:ea typeface="Lucida Grande" charset="0"/>
                <a:cs typeface="Lucida Grande" charset="0"/>
              </a:rPr>
              <a:t>button.</a:t>
            </a:r>
            <a:endParaRPr lang="en-GB" sz="1200" dirty="0">
              <a:latin typeface="Lucida Grande" charset="0"/>
              <a:ea typeface="Lucida Grande" charset="0"/>
              <a:cs typeface="Lucida Grande" charset="0"/>
            </a:endParaRP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colorTemperature colorTemp="3385"/>
                    </a14:imgEffect>
                    <a14:imgEffect>
                      <a14:saturation sat="0"/>
                    </a14:imgEffect>
                  </a14:imgLayer>
                </a14:imgProps>
              </a:ext>
            </a:extLst>
          </a:blip>
          <a:stretch>
            <a:fillRect/>
          </a:stretch>
        </p:blipFill>
        <p:spPr>
          <a:xfrm>
            <a:off x="3469559" y="8464415"/>
            <a:ext cx="270746" cy="261721"/>
          </a:xfrm>
          <a:prstGeom prst="rect">
            <a:avLst/>
          </a:prstGeom>
        </p:spPr>
      </p:pic>
      <p:pic>
        <p:nvPicPr>
          <p:cNvPr id="11" name="Picture 10"/>
          <p:cNvPicPr>
            <a:picLocks noChangeAspect="1"/>
          </p:cNvPicPr>
          <p:nvPr/>
        </p:nvPicPr>
        <p:blipFill>
          <a:blip r:embed="rId5"/>
          <a:stretch>
            <a:fillRect/>
          </a:stretch>
        </p:blipFill>
        <p:spPr>
          <a:xfrm>
            <a:off x="2116400" y="1397966"/>
            <a:ext cx="378595" cy="354933"/>
          </a:xfrm>
          <a:prstGeom prst="rect">
            <a:avLst/>
          </a:prstGeom>
        </p:spPr>
      </p:pic>
      <p:pic>
        <p:nvPicPr>
          <p:cNvPr id="12" name="Picture 11"/>
          <p:cNvPicPr>
            <a:picLocks noChangeAspect="1"/>
          </p:cNvPicPr>
          <p:nvPr/>
        </p:nvPicPr>
        <p:blipFill>
          <a:blip r:embed="rId5"/>
          <a:stretch>
            <a:fillRect/>
          </a:stretch>
        </p:blipFill>
        <p:spPr>
          <a:xfrm>
            <a:off x="4923930" y="6853777"/>
            <a:ext cx="203200" cy="19050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802" y="1812825"/>
            <a:ext cx="5154216" cy="3500282"/>
          </a:xfrm>
          <a:prstGeom prst="rect">
            <a:avLst/>
          </a:prstGeom>
        </p:spPr>
      </p:pic>
      <p:sp>
        <p:nvSpPr>
          <p:cNvPr id="36" name="Right Arrow 35"/>
          <p:cNvSpPr/>
          <p:nvPr/>
        </p:nvSpPr>
        <p:spPr>
          <a:xfrm rot="9113704">
            <a:off x="1492936" y="1687322"/>
            <a:ext cx="572662" cy="234553"/>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511" y="9447523"/>
            <a:ext cx="3021344" cy="2533127"/>
          </a:xfrm>
          <a:prstGeom prst="rect">
            <a:avLst/>
          </a:prstGeom>
        </p:spPr>
      </p:pic>
    </p:spTree>
    <p:extLst>
      <p:ext uri="{BB962C8B-B14F-4D97-AF65-F5344CB8AC3E}">
        <p14:creationId xmlns:p14="http://schemas.microsoft.com/office/powerpoint/2010/main" val="19795005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5383791"/>
          </a:xfrm>
          <a:prstGeom prst="rect">
            <a:avLst/>
          </a:prstGeom>
          <a:solidFill>
            <a:srgbClr val="FAF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0" y="827724"/>
            <a:ext cx="6858000" cy="53837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4</a:t>
            </a:r>
            <a:endParaRPr lang="en-US" sz="1801" dirty="0"/>
          </a:p>
        </p:txBody>
      </p:sp>
      <p:sp>
        <p:nvSpPr>
          <p:cNvPr id="33" name="Rectangle 32"/>
          <p:cNvSpPr/>
          <p:nvPr/>
        </p:nvSpPr>
        <p:spPr>
          <a:xfrm>
            <a:off x="1877938" y="179276"/>
            <a:ext cx="3102132" cy="461665"/>
          </a:xfrm>
          <a:prstGeom prst="rect">
            <a:avLst/>
          </a:prstGeom>
        </p:spPr>
        <p:txBody>
          <a:bodyPr wrap="none">
            <a:spAutoFit/>
          </a:bodyPr>
          <a:lstStyle/>
          <a:p>
            <a:pPr algn="ctr"/>
            <a:r>
              <a:rPr lang="en-GB" sz="2400" dirty="0">
                <a:latin typeface="Lucida Grande" charset="0"/>
                <a:ea typeface="ＭＳ 明朝" charset="-128"/>
              </a:rPr>
              <a:t>Map </a:t>
            </a:r>
            <a:r>
              <a:rPr lang="en-GB" sz="2400" dirty="0" smtClean="0">
                <a:latin typeface="Lucida Grande" charset="0"/>
                <a:ea typeface="ＭＳ 明朝" charset="-128"/>
              </a:rPr>
              <a:t>Peaks</a:t>
            </a:r>
            <a:r>
              <a:rPr lang="en-GB" b="1" dirty="0">
                <a:latin typeface="Lucida Grande" charset="0"/>
                <a:ea typeface="Lucida Grande" charset="0"/>
                <a:cs typeface="Lucida Grande" charset="0"/>
              </a:rPr>
              <a:t> (Optional) </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1" name="Rectangle 20"/>
          <p:cNvSpPr/>
          <p:nvPr/>
        </p:nvSpPr>
        <p:spPr>
          <a:xfrm>
            <a:off x="-84586" y="6685912"/>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C</a:t>
            </a:r>
            <a:endParaRPr lang="en-US" sz="1801" dirty="0"/>
          </a:p>
        </p:txBody>
      </p:sp>
      <p:sp>
        <p:nvSpPr>
          <p:cNvPr id="22" name="Rectangle 21"/>
          <p:cNvSpPr/>
          <p:nvPr/>
        </p:nvSpPr>
        <p:spPr>
          <a:xfrm>
            <a:off x="630891" y="6771224"/>
            <a:ext cx="6003500" cy="2585323"/>
          </a:xfrm>
          <a:prstGeom prst="rect">
            <a:avLst/>
          </a:prstGeom>
        </p:spPr>
        <p:txBody>
          <a:bodyPr wrap="square">
            <a:spAutoFit/>
          </a:bodyPr>
          <a:lstStyle/>
          <a:p>
            <a:pPr>
              <a:lnSpc>
                <a:spcPct val="150000"/>
              </a:lnSpc>
            </a:pPr>
            <a:r>
              <a:rPr lang="en-GB" sz="1200" b="1" dirty="0" smtClean="0">
                <a:latin typeface="Lucida Grande" charset="0"/>
                <a:ea typeface="Lucida Grande" charset="0"/>
                <a:cs typeface="Lucida Grande" charset="0"/>
              </a:rPr>
              <a:t>Find the disappeared Peak.</a:t>
            </a:r>
          </a:p>
          <a:p>
            <a:pPr>
              <a:lnSpc>
                <a:spcPct val="150000"/>
              </a:lnSpc>
            </a:pPr>
            <a:r>
              <a:rPr lang="en-GB" sz="1200" dirty="0" smtClean="0">
                <a:latin typeface="Lucida Grande" charset="0"/>
                <a:ea typeface="Lucida Grande" charset="0"/>
                <a:cs typeface="Lucida Grande" charset="0"/>
              </a:rPr>
              <a:t>In </a:t>
            </a:r>
            <a:r>
              <a:rPr lang="en-GB" sz="1200" dirty="0">
                <a:latin typeface="Lucida Grande" charset="0"/>
                <a:ea typeface="Lucida Grande" charset="0"/>
                <a:cs typeface="Lucida Grande" charset="0"/>
              </a:rPr>
              <a:t>this protein a peak has disappeared after the titration with the ligand.</a:t>
            </a: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If present in the plot, double </a:t>
            </a:r>
            <a:r>
              <a:rPr lang="en-GB" sz="1200" dirty="0">
                <a:latin typeface="Lucida Grande" charset="0"/>
                <a:ea typeface="Lucida Grande" charset="0"/>
                <a:cs typeface="Lucida Grande" charset="0"/>
              </a:rPr>
              <a:t>click on the residue bar </a:t>
            </a:r>
            <a:r>
              <a:rPr lang="en-GB" sz="1200" b="1" dirty="0">
                <a:latin typeface="Lucida Grande" charset="0"/>
                <a:ea typeface="Lucida Grande" charset="0"/>
                <a:cs typeface="Lucida Grande" charset="0"/>
              </a:rPr>
              <a:t>97</a:t>
            </a:r>
            <a:r>
              <a:rPr lang="en-GB" sz="1200" dirty="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to navigate to the </a:t>
            </a:r>
            <a:r>
              <a:rPr lang="en-GB" sz="1200" dirty="0" smtClean="0">
                <a:latin typeface="Lucida Grande" charset="0"/>
                <a:ea typeface="Lucida Grande" charset="0"/>
                <a:cs typeface="Lucida Grande" charset="0"/>
              </a:rPr>
              <a:t>residue coordinates on </a:t>
            </a:r>
            <a:r>
              <a:rPr lang="en-GB" sz="1200" dirty="0">
                <a:latin typeface="Lucida Grande" charset="0"/>
                <a:ea typeface="Lucida Grande" charset="0"/>
                <a:cs typeface="Lucida Grande" charset="0"/>
              </a:rPr>
              <a:t>the spectrum </a:t>
            </a:r>
            <a:r>
              <a:rPr lang="en-GB" sz="1200" dirty="0" smtClean="0">
                <a:latin typeface="Lucida Grande" charset="0"/>
                <a:ea typeface="Lucida Grande" charset="0"/>
                <a:cs typeface="Lucida Grande" charset="0"/>
              </a:rPr>
              <a:t>display, otherwise double click on </a:t>
            </a:r>
            <a:r>
              <a:rPr lang="en-GB" sz="1200" dirty="0">
                <a:latin typeface="Lucida Grande" charset="0"/>
                <a:ea typeface="Lucida Grande" charset="0"/>
                <a:cs typeface="Lucida Grande" charset="0"/>
              </a:rPr>
              <a:t>the peak table </a:t>
            </a:r>
            <a:r>
              <a:rPr lang="en-GB" sz="1200" dirty="0" smtClean="0">
                <a:latin typeface="Lucida Grande" charset="0"/>
                <a:ea typeface="Lucida Grande" charset="0"/>
                <a:cs typeface="Lucida Grande" charset="0"/>
              </a:rPr>
              <a:t>#</a:t>
            </a:r>
            <a:r>
              <a:rPr lang="en-GB" sz="1200" dirty="0">
                <a:latin typeface="Lucida Grande" charset="0"/>
                <a:ea typeface="Lucida Grande" charset="0"/>
                <a:cs typeface="Lucida Grande" charset="0"/>
              </a:rPr>
              <a:t>40 | A.97ILE.H | </a:t>
            </a:r>
            <a:r>
              <a:rPr lang="en-GB" sz="1200" dirty="0" smtClean="0">
                <a:latin typeface="Lucida Grande" charset="0"/>
                <a:ea typeface="Lucida Grande" charset="0"/>
                <a:cs typeface="Lucida Grande" charset="0"/>
              </a:rPr>
              <a:t>A.97ILE.N.</a:t>
            </a:r>
            <a:endParaRPr lang="en-GB" sz="1200" dirty="0">
              <a:latin typeface="Lucida Grande" charset="0"/>
              <a:ea typeface="Lucida Grande" charset="0"/>
              <a:cs typeface="Lucida Grande" charset="0"/>
            </a:endParaRP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Right click and Delete</a:t>
            </a:r>
            <a:r>
              <a:rPr lang="en-GB"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the </a:t>
            </a:r>
            <a:r>
              <a:rPr lang="en-GB" sz="1200" dirty="0" smtClean="0">
                <a:latin typeface="Lucida Grande" charset="0"/>
                <a:ea typeface="Lucida Grande" charset="0"/>
                <a:cs typeface="Lucida Grande" charset="0"/>
              </a:rPr>
              <a:t>peak from  the spectrum </a:t>
            </a:r>
            <a:r>
              <a:rPr lang="en-GB" sz="1200" dirty="0" smtClean="0">
                <a:latin typeface="Lucida Grande" charset="0"/>
                <a:ea typeface="Lucida Grande" charset="0"/>
                <a:cs typeface="Lucida Grande" charset="0"/>
              </a:rPr>
              <a:t>Tstar-2:00eq You can add a comment on the </a:t>
            </a:r>
            <a:r>
              <a:rPr lang="en-GB" sz="1200" i="1" dirty="0" smtClean="0">
                <a:latin typeface="Lucida Grande" charset="0"/>
                <a:ea typeface="Lucida Grande" charset="0"/>
                <a:cs typeface="Lucida Grande" charset="0"/>
              </a:rPr>
              <a:t>Comment </a:t>
            </a:r>
            <a:r>
              <a:rPr lang="en-GB" sz="1200" dirty="0" smtClean="0">
                <a:latin typeface="Lucida Grande" charset="0"/>
                <a:ea typeface="Lucida Grande" charset="0"/>
                <a:cs typeface="Lucida Grande" charset="0"/>
              </a:rPr>
              <a:t>column</a:t>
            </a:r>
            <a:r>
              <a:rPr lang="en-GB" sz="1200" i="1" dirty="0" smtClean="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Chemical </a:t>
            </a:r>
            <a:r>
              <a:rPr lang="en-GB" sz="1200" dirty="0">
                <a:latin typeface="Lucida Grande" charset="0"/>
                <a:ea typeface="Lucida Grande" charset="0"/>
                <a:cs typeface="Lucida Grande" charset="0"/>
              </a:rPr>
              <a:t>S</a:t>
            </a:r>
            <a:r>
              <a:rPr lang="en-GB" sz="1200" dirty="0" smtClean="0">
                <a:latin typeface="Lucida Grande" charset="0"/>
                <a:ea typeface="Lucida Grande" charset="0"/>
                <a:cs typeface="Lucida Grande" charset="0"/>
              </a:rPr>
              <a:t>hift Mapping table cell</a:t>
            </a:r>
            <a:r>
              <a:rPr lang="en-GB" sz="1200" dirty="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by double clicking inside the cell. </a:t>
            </a:r>
            <a:endParaRPr lang="en-GB" sz="1200" dirty="0">
              <a:latin typeface="Lucida Grande" charset="0"/>
              <a:ea typeface="Lucida Grande" charset="0"/>
              <a:cs typeface="Lucida Grande" charset="0"/>
            </a:endParaRP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The plot will automatically refresh and mark the residue as ”missing”</a:t>
            </a:r>
            <a:endParaRPr lang="en-GB" sz="1200" dirty="0">
              <a:latin typeface="Lucida Grande" charset="0"/>
              <a:ea typeface="Lucida Grande" charset="0"/>
              <a:cs typeface="Lucida Grande" charset="0"/>
            </a:endParaRPr>
          </a:p>
        </p:txBody>
      </p:sp>
      <p:sp>
        <p:nvSpPr>
          <p:cNvPr id="26" name="Rectangle 25"/>
          <p:cNvSpPr/>
          <p:nvPr/>
        </p:nvSpPr>
        <p:spPr>
          <a:xfrm>
            <a:off x="12435" y="9748061"/>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D</a:t>
            </a:r>
            <a:endParaRPr lang="en-US" sz="1801" dirty="0"/>
          </a:p>
        </p:txBody>
      </p:sp>
      <p:sp>
        <p:nvSpPr>
          <p:cNvPr id="27" name="Rectangle 26"/>
          <p:cNvSpPr/>
          <p:nvPr/>
        </p:nvSpPr>
        <p:spPr>
          <a:xfrm>
            <a:off x="716973" y="9751608"/>
            <a:ext cx="3973701" cy="2031325"/>
          </a:xfrm>
          <a:prstGeom prst="rect">
            <a:avLst/>
          </a:prstGeom>
        </p:spPr>
        <p:txBody>
          <a:bodyPr wrap="square">
            <a:spAutoFit/>
          </a:bodyPr>
          <a:lstStyle/>
          <a:p>
            <a:pPr>
              <a:lnSpc>
                <a:spcPct val="150000"/>
              </a:lnSpc>
            </a:pPr>
            <a:r>
              <a:rPr lang="en-GB" sz="1200" b="1" dirty="0" smtClean="0">
                <a:latin typeface="Lucida Grande" charset="0"/>
                <a:ea typeface="Lucida Grande" charset="0"/>
                <a:cs typeface="Lucida Grande" charset="0"/>
              </a:rPr>
              <a:t>Export plot.</a:t>
            </a:r>
            <a:endParaRPr lang="en-GB" sz="1200" b="1" dirty="0">
              <a:latin typeface="Lucida Grande" charset="0"/>
              <a:ea typeface="Lucida Grande" charset="0"/>
              <a:cs typeface="Lucida Grande" charset="0"/>
            </a:endParaRPr>
          </a:p>
          <a:p>
            <a:pPr marL="171454" indent="-171454" algn="just">
              <a:lnSpc>
                <a:spcPct val="150000"/>
              </a:lnSpc>
              <a:buFont typeface="Arial" charset="0"/>
              <a:buChar char="•"/>
            </a:pPr>
            <a:r>
              <a:rPr lang="en-GB" sz="1200" dirty="0">
                <a:latin typeface="Lucida Grande" charset="0"/>
                <a:ea typeface="Lucida Grande" charset="0"/>
                <a:cs typeface="Lucida Grande" charset="0"/>
              </a:rPr>
              <a:t>Right click in the plot in an empty space</a:t>
            </a:r>
          </a:p>
          <a:p>
            <a:pPr marL="171454" indent="-171454" algn="just">
              <a:lnSpc>
                <a:spcPct val="150000"/>
              </a:lnSpc>
              <a:buFont typeface="Arial" charset="0"/>
              <a:buChar char="•"/>
            </a:pPr>
            <a:r>
              <a:rPr lang="en-GB" sz="1200" dirty="0">
                <a:latin typeface="Lucida Grande" charset="0"/>
                <a:ea typeface="Lucida Grande" charset="0"/>
                <a:cs typeface="Lucida Grande" charset="0"/>
              </a:rPr>
              <a:t>Click  </a:t>
            </a:r>
            <a:r>
              <a:rPr lang="en-GB" sz="1200" i="1" dirty="0">
                <a:latin typeface="Lucida Grande" charset="0"/>
                <a:ea typeface="Lucida Grande" charset="0"/>
                <a:cs typeface="Lucida Grande" charset="0"/>
              </a:rPr>
              <a:t>Show Label Above Threshold</a:t>
            </a:r>
          </a:p>
          <a:p>
            <a:pPr marL="171454" indent="-171454" algn="just">
              <a:lnSpc>
                <a:spcPct val="150000"/>
              </a:lnSpc>
              <a:buFont typeface="Arial" charset="0"/>
              <a:buChar char="•"/>
            </a:pPr>
            <a:r>
              <a:rPr lang="en-GB" sz="1200" dirty="0">
                <a:latin typeface="Lucida Grande" charset="0"/>
                <a:ea typeface="Lucida Grande" charset="0"/>
                <a:cs typeface="Lucida Grande" charset="0"/>
              </a:rPr>
              <a:t>Click</a:t>
            </a:r>
            <a:r>
              <a:rPr lang="en-GB" sz="1200" i="1" dirty="0">
                <a:latin typeface="Lucida Grande" charset="0"/>
                <a:ea typeface="Lucida Grande" charset="0"/>
                <a:cs typeface="Lucida Grande" charset="0"/>
              </a:rPr>
              <a:t> Export</a:t>
            </a:r>
          </a:p>
          <a:p>
            <a:pPr marL="171454" indent="-171454">
              <a:lnSpc>
                <a:spcPct val="150000"/>
              </a:lnSpc>
              <a:buFont typeface="Arial" charset="0"/>
              <a:buChar char="•"/>
            </a:pPr>
            <a:r>
              <a:rPr lang="en-GB" sz="1200" dirty="0">
                <a:latin typeface="Lucida Grande" charset="0"/>
                <a:ea typeface="Lucida Grande" charset="0"/>
                <a:cs typeface="Lucida Grande" charset="0"/>
              </a:rPr>
              <a:t>On the Export popup Select </a:t>
            </a:r>
            <a:r>
              <a:rPr lang="en-GB" sz="1200" dirty="0" smtClean="0">
                <a:latin typeface="Lucida Grande" charset="0"/>
                <a:ea typeface="Lucida Grande" charset="0"/>
                <a:cs typeface="Lucida Grande" charset="0"/>
              </a:rPr>
              <a:t>Image File, </a:t>
            </a:r>
            <a:r>
              <a:rPr lang="en-GB" sz="1200" dirty="0">
                <a:latin typeface="Lucida Grande" charset="0"/>
                <a:ea typeface="Lucida Grande" charset="0"/>
                <a:cs typeface="Lucida Grande" charset="0"/>
              </a:rPr>
              <a:t>then click export</a:t>
            </a:r>
          </a:p>
          <a:p>
            <a:pPr marL="171454" indent="-171454" algn="just">
              <a:lnSpc>
                <a:spcPct val="150000"/>
              </a:lnSpc>
              <a:buFont typeface="Arial" charset="0"/>
              <a:buChar char="•"/>
            </a:pPr>
            <a:r>
              <a:rPr lang="en-GB" sz="1200" dirty="0">
                <a:latin typeface="Lucida Grande" charset="0"/>
                <a:ea typeface="Lucida Grande" charset="0"/>
                <a:cs typeface="Lucida Grande" charset="0"/>
              </a:rPr>
              <a:t>Save the file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91" y="1378350"/>
            <a:ext cx="5094316" cy="4221744"/>
          </a:xfrm>
          <a:prstGeom prst="rect">
            <a:avLst/>
          </a:prstGeom>
        </p:spPr>
      </p:pic>
      <p:sp>
        <p:nvSpPr>
          <p:cNvPr id="35" name="Right Arrow 34"/>
          <p:cNvSpPr/>
          <p:nvPr/>
        </p:nvSpPr>
        <p:spPr>
          <a:xfrm rot="9113704">
            <a:off x="3651219" y="1805352"/>
            <a:ext cx="572662" cy="266294"/>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7" name="Right Arrow 36"/>
          <p:cNvSpPr/>
          <p:nvPr/>
        </p:nvSpPr>
        <p:spPr>
          <a:xfrm rot="9113704">
            <a:off x="5182395" y="4493133"/>
            <a:ext cx="572662" cy="266294"/>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480" y="10286674"/>
            <a:ext cx="1763247" cy="961192"/>
          </a:xfrm>
          <a:prstGeom prst="rect">
            <a:avLst/>
          </a:prstGeom>
        </p:spPr>
      </p:pic>
      <p:sp>
        <p:nvSpPr>
          <p:cNvPr id="41" name="Right Arrow 40"/>
          <p:cNvSpPr/>
          <p:nvPr/>
        </p:nvSpPr>
        <p:spPr>
          <a:xfrm flipV="1">
            <a:off x="4423409" y="11031013"/>
            <a:ext cx="386888" cy="168980"/>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2" name="Right Arrow 41"/>
          <p:cNvSpPr/>
          <p:nvPr/>
        </p:nvSpPr>
        <p:spPr>
          <a:xfrm flipV="1">
            <a:off x="4414641" y="10856318"/>
            <a:ext cx="386888" cy="168980"/>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Tree>
    <p:extLst>
      <p:ext uri="{BB962C8B-B14F-4D97-AF65-F5344CB8AC3E}">
        <p14:creationId xmlns:p14="http://schemas.microsoft.com/office/powerpoint/2010/main" val="16251534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68597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44321" y="7691036"/>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2838134" y="179276"/>
            <a:ext cx="1181734" cy="461665"/>
          </a:xfrm>
          <a:prstGeom prst="rect">
            <a:avLst/>
          </a:prstGeom>
        </p:spPr>
        <p:txBody>
          <a:bodyPr wrap="none">
            <a:spAutoFit/>
          </a:bodyPr>
          <a:lstStyle/>
          <a:p>
            <a:pPr algn="ctr"/>
            <a:r>
              <a:rPr lang="en-GB" sz="2400" dirty="0" err="1" smtClean="0">
                <a:latin typeface="Lucida Grande" charset="0"/>
                <a:ea typeface="ＭＳ 明朝" charset="-128"/>
              </a:rPr>
              <a:t>PyMOL</a:t>
            </a:r>
            <a:endParaRPr lang="en-US" sz="1801" dirty="0"/>
          </a:p>
        </p:txBody>
      </p:sp>
      <p:sp>
        <p:nvSpPr>
          <p:cNvPr id="6" name="Rectangle 5"/>
          <p:cNvSpPr/>
          <p:nvPr/>
        </p:nvSpPr>
        <p:spPr>
          <a:xfrm>
            <a:off x="135082" y="5961999"/>
            <a:ext cx="6621978" cy="739048"/>
          </a:xfrm>
          <a:prstGeom prst="rect">
            <a:avLst/>
          </a:prstGeom>
        </p:spPr>
        <p:txBody>
          <a:bodyPr wrap="square">
            <a:spAutoFit/>
          </a:bodyPr>
          <a:lstStyle/>
          <a:p>
            <a:r>
              <a:rPr lang="en-GB" sz="1401" dirty="0" err="1"/>
              <a:t>PyMOL</a:t>
            </a:r>
            <a:r>
              <a:rPr lang="en-GB" sz="1401" dirty="0"/>
              <a:t> is a Python-enhanced molecular graphics tool. It excels at 3D </a:t>
            </a:r>
            <a:r>
              <a:rPr lang="en-GB" sz="1401" dirty="0" smtClean="0"/>
              <a:t>visualisation </a:t>
            </a:r>
            <a:r>
              <a:rPr lang="en-GB" sz="1401" dirty="0"/>
              <a:t>of proteins, small molecules, density, surfaces. The </a:t>
            </a:r>
            <a:r>
              <a:rPr lang="en-GB" sz="1401" dirty="0" smtClean="0"/>
              <a:t>visualisation </a:t>
            </a:r>
            <a:r>
              <a:rPr lang="en-GB" sz="1401" dirty="0"/>
              <a:t>through </a:t>
            </a:r>
            <a:r>
              <a:rPr lang="en-GB" sz="1401" dirty="0" err="1"/>
              <a:t>PyMOL</a:t>
            </a:r>
            <a:r>
              <a:rPr lang="en-GB" sz="1401" dirty="0"/>
              <a:t> of the perturbed residues on the surface's protein can be started using CcpNmr. </a:t>
            </a: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51975" r="51975"/>
          <a:stretch/>
        </p:blipFill>
        <p:spPr>
          <a:xfrm>
            <a:off x="-2370200" y="1358740"/>
            <a:ext cx="7450200" cy="4075790"/>
          </a:xfrm>
          <a:prstGeom prst="rect">
            <a:avLst/>
          </a:prstGeom>
        </p:spPr>
      </p:pic>
    </p:spTree>
    <p:extLst>
      <p:ext uri="{BB962C8B-B14F-4D97-AF65-F5344CB8AC3E}">
        <p14:creationId xmlns:p14="http://schemas.microsoft.com/office/powerpoint/2010/main" val="4862858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2838134" y="179276"/>
            <a:ext cx="1181734" cy="461665"/>
          </a:xfrm>
          <a:prstGeom prst="rect">
            <a:avLst/>
          </a:prstGeom>
        </p:spPr>
        <p:txBody>
          <a:bodyPr wrap="none">
            <a:spAutoFit/>
          </a:bodyPr>
          <a:lstStyle/>
          <a:p>
            <a:pPr algn="ctr"/>
            <a:r>
              <a:rPr lang="en-GB" sz="2400" dirty="0" err="1">
                <a:latin typeface="Lucida Grande" charset="0"/>
                <a:ea typeface="ＭＳ 明朝" charset="-128"/>
              </a:rPr>
              <a:t>PyMOL</a:t>
            </a:r>
            <a:endParaRPr lang="en-US" sz="1801" dirty="0"/>
          </a:p>
        </p:txBody>
      </p:sp>
      <p:sp>
        <p:nvSpPr>
          <p:cNvPr id="25" name="Rectangle 24"/>
          <p:cNvSpPr/>
          <p:nvPr/>
        </p:nvSpPr>
        <p:spPr>
          <a:xfrm>
            <a:off x="-62789" y="1133055"/>
            <a:ext cx="955964" cy="461665"/>
          </a:xfrm>
          <a:prstGeom prst="rect">
            <a:avLst/>
          </a:prstGeom>
        </p:spPr>
        <p:txBody>
          <a:bodyPr wrap="square">
            <a:spAutoFit/>
          </a:bodyPr>
          <a:lstStyle/>
          <a:p>
            <a:pPr algn="ctr"/>
            <a:r>
              <a:rPr lang="en-GB" sz="2400" dirty="0">
                <a:latin typeface="Lucida Grande" charset="0"/>
                <a:ea typeface="ＭＳ 明朝" charset="-128"/>
              </a:rPr>
              <a:t>5</a:t>
            </a:r>
            <a:r>
              <a:rPr lang="en-GB" sz="1401" dirty="0">
                <a:latin typeface="Lucida Grande" charset="0"/>
                <a:ea typeface="ＭＳ 明朝" charset="-128"/>
              </a:rPr>
              <a:t>A</a:t>
            </a:r>
            <a:endParaRPr lang="en-US" sz="1801" dirty="0"/>
          </a:p>
        </p:txBody>
      </p:sp>
      <p:sp>
        <p:nvSpPr>
          <p:cNvPr id="26" name="Rectangle 25"/>
          <p:cNvSpPr/>
          <p:nvPr/>
        </p:nvSpPr>
        <p:spPr>
          <a:xfrm>
            <a:off x="670010" y="1179221"/>
            <a:ext cx="6003500" cy="3693319"/>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Click “Show on </a:t>
            </a:r>
            <a:r>
              <a:rPr lang="en-GB" sz="1200" b="1" dirty="0" smtClean="0">
                <a:latin typeface="Lucida Grande" charset="0"/>
                <a:ea typeface="Lucida Grande" charset="0"/>
                <a:cs typeface="Lucida Grande" charset="0"/>
              </a:rPr>
              <a:t>Molecular </a:t>
            </a:r>
            <a:r>
              <a:rPr lang="en-GB" sz="1200" b="1" dirty="0">
                <a:latin typeface="Lucida Grande" charset="0"/>
                <a:ea typeface="Lucida Grande" charset="0"/>
                <a:cs typeface="Lucida Grande" charset="0"/>
              </a:rPr>
              <a:t>Viewer”. </a:t>
            </a:r>
            <a:endParaRPr lang="en-GB" sz="1200" b="1" dirty="0">
              <a:latin typeface="Lucida Grande" charset="0"/>
              <a:ea typeface="Lucida Grande" charset="0"/>
              <a:cs typeface="Lucida Grande" charset="0"/>
            </a:endParaRPr>
          </a:p>
          <a:p>
            <a:pPr>
              <a:lnSpc>
                <a:spcPct val="150000"/>
              </a:lnSpc>
            </a:pPr>
            <a:r>
              <a:rPr lang="en-GB" sz="1200" b="1" dirty="0">
                <a:latin typeface="Lucida Grande" charset="0"/>
                <a:ea typeface="Lucida Grande" charset="0"/>
                <a:cs typeface="Lucida Grande" charset="0"/>
              </a:rPr>
              <a:t/>
            </a:r>
            <a:br>
              <a:rPr lang="en-GB" sz="1200" b="1" dirty="0">
                <a:latin typeface="Lucida Grande" charset="0"/>
                <a:ea typeface="Lucida Grande" charset="0"/>
                <a:cs typeface="Lucida Grande" charset="0"/>
              </a:rPr>
            </a:br>
            <a:r>
              <a:rPr lang="en-GB" sz="1200" dirty="0">
                <a:latin typeface="Lucida Grande" charset="0"/>
                <a:ea typeface="Lucida Grande" charset="0"/>
                <a:cs typeface="Lucida Grande" charset="0"/>
              </a:rPr>
              <a:t>By</a:t>
            </a:r>
            <a:r>
              <a:rPr lang="en-GB" sz="1200" b="1" dirty="0">
                <a:latin typeface="Lucida Grande" charset="0"/>
                <a:ea typeface="Lucida Grande" charset="0"/>
                <a:cs typeface="Lucida Grande" charset="0"/>
              </a:rPr>
              <a:t> </a:t>
            </a:r>
            <a:r>
              <a:rPr lang="en-GB" sz="1200" dirty="0">
                <a:latin typeface="Lucida Grande" charset="0"/>
                <a:ea typeface="Lucida Grande" charset="0"/>
                <a:cs typeface="Lucida Grande" charset="0"/>
              </a:rPr>
              <a:t>clicking the </a:t>
            </a:r>
            <a:r>
              <a:rPr lang="en-GB" sz="1200" dirty="0" smtClean="0">
                <a:latin typeface="Lucida Grande" charset="0"/>
                <a:ea typeface="Lucida Grande" charset="0"/>
                <a:cs typeface="Lucida Grande" charset="0"/>
              </a:rPr>
              <a:t>button   </a:t>
            </a:r>
          </a:p>
          <a:p>
            <a:pPr>
              <a:lnSpc>
                <a:spcPct val="150000"/>
              </a:lnSpc>
            </a:pPr>
            <a:r>
              <a:rPr lang="en-GB" sz="1200" dirty="0" smtClean="0">
                <a:latin typeface="Lucida Grande" charset="0"/>
                <a:ea typeface="Lucida Grande" charset="0"/>
                <a:cs typeface="Lucida Grande" charset="0"/>
              </a:rPr>
              <a:t>on </a:t>
            </a:r>
            <a:r>
              <a:rPr lang="en-GB" sz="1200" dirty="0" smtClean="0">
                <a:latin typeface="Lucida Grande" charset="0"/>
                <a:ea typeface="Lucida Grande" charset="0"/>
                <a:cs typeface="Lucida Grande" charset="0"/>
              </a:rPr>
              <a:t>the Chemical Shift mapping inside </a:t>
            </a:r>
            <a:r>
              <a:rPr lang="en-GB" sz="1200" dirty="0" err="1" smtClean="0">
                <a:latin typeface="Lucida Grande" charset="0"/>
                <a:ea typeface="Lucida Grande" charset="0"/>
                <a:cs typeface="Lucida Grande" charset="0"/>
              </a:rPr>
              <a:t>CcpnNmr</a:t>
            </a:r>
            <a:r>
              <a:rPr lang="en-GB" sz="1200" dirty="0" smtClean="0">
                <a:latin typeface="Lucida Grande" charset="0"/>
                <a:ea typeface="Lucida Grande" charset="0"/>
                <a:cs typeface="Lucida Grande" charset="0"/>
              </a:rPr>
              <a:t> Analysis, </a:t>
            </a:r>
            <a:r>
              <a:rPr lang="en-GB" sz="1200" dirty="0" err="1">
                <a:latin typeface="Lucida Grande" charset="0"/>
                <a:ea typeface="Lucida Grande" charset="0"/>
                <a:cs typeface="Lucida Grande" charset="0"/>
              </a:rPr>
              <a:t>PyMol</a:t>
            </a:r>
            <a:r>
              <a:rPr lang="en-GB" sz="1200" dirty="0">
                <a:latin typeface="Lucida Grande" charset="0"/>
                <a:ea typeface="Lucida Grande" charset="0"/>
                <a:cs typeface="Lucida Grande" charset="0"/>
              </a:rPr>
              <a:t> will be launched with the </a:t>
            </a:r>
            <a:r>
              <a:rPr lang="en-GB" sz="1200" dirty="0" err="1">
                <a:latin typeface="Lucida Grande" charset="0"/>
                <a:ea typeface="Lucida Grande" charset="0"/>
                <a:cs typeface="Lucida Grande" charset="0"/>
              </a:rPr>
              <a:t>Tstar</a:t>
            </a:r>
            <a:r>
              <a:rPr lang="en-GB" sz="1200" dirty="0">
                <a:latin typeface="Lucida Grande" charset="0"/>
                <a:ea typeface="Lucida Grande" charset="0"/>
                <a:cs typeface="Lucida Grande" charset="0"/>
              </a:rPr>
              <a:t> structure  </a:t>
            </a:r>
            <a:r>
              <a:rPr lang="en-GB" sz="1200" dirty="0" smtClean="0">
                <a:latin typeface="Lucida Grande" charset="0"/>
                <a:ea typeface="Lucida Grande" charset="0"/>
                <a:cs typeface="Lucida Grande" charset="0"/>
              </a:rPr>
              <a:t>already loaded </a:t>
            </a:r>
            <a:r>
              <a:rPr lang="en-GB" sz="1200" dirty="0">
                <a:latin typeface="Lucida Grande" charset="0"/>
                <a:ea typeface="Lucida Grande" charset="0"/>
                <a:cs typeface="Lucida Grande" charset="0"/>
              </a:rPr>
              <a:t>in. In Pymol two new selections will be created:</a:t>
            </a:r>
          </a:p>
          <a:p>
            <a:pPr marL="171454" indent="-171454">
              <a:lnSpc>
                <a:spcPct val="150000"/>
              </a:lnSpc>
              <a:buFont typeface="Arial" charset="0"/>
              <a:buChar char="•"/>
            </a:pPr>
            <a:r>
              <a:rPr lang="en-GB" sz="1200" i="1" dirty="0">
                <a:latin typeface="Lucida Grande" charset="0"/>
                <a:ea typeface="Lucida Grande" charset="0"/>
                <a:cs typeface="Lucida Grande" charset="0"/>
              </a:rPr>
              <a:t>(</a:t>
            </a:r>
            <a:r>
              <a:rPr lang="en-GB" sz="1200" i="1" dirty="0" err="1">
                <a:latin typeface="Lucida Grande" charset="0"/>
                <a:ea typeface="Lucida Grande" charset="0"/>
                <a:cs typeface="Lucida Grande" charset="0"/>
              </a:rPr>
              <a:t>aboveThreshold</a:t>
            </a:r>
            <a:r>
              <a:rPr lang="en-GB" sz="1200" i="1" dirty="0">
                <a:latin typeface="Lucida Grande" charset="0"/>
                <a:ea typeface="Lucida Grande" charset="0"/>
                <a:cs typeface="Lucida Grande" charset="0"/>
              </a:rPr>
              <a:t>) </a:t>
            </a:r>
            <a:r>
              <a:rPr lang="en-GB" sz="1200" dirty="0">
                <a:latin typeface="Lucida Grande" charset="0"/>
                <a:ea typeface="Lucida Grande" charset="0"/>
                <a:cs typeface="Lucida Grande" charset="0"/>
              </a:rPr>
              <a:t>, same colour as the bars in CcpNmr</a:t>
            </a:r>
          </a:p>
          <a:p>
            <a:pPr marL="171454" indent="-171454">
              <a:lnSpc>
                <a:spcPct val="150000"/>
              </a:lnSpc>
              <a:buFont typeface="Arial" charset="0"/>
              <a:buChar char="•"/>
            </a:pPr>
            <a:r>
              <a:rPr lang="en-GB" sz="1200" i="1" dirty="0">
                <a:latin typeface="Lucida Grande" charset="0"/>
                <a:ea typeface="Lucida Grande" charset="0"/>
                <a:cs typeface="Lucida Grande" charset="0"/>
              </a:rPr>
              <a:t>(</a:t>
            </a:r>
            <a:r>
              <a:rPr lang="en-GB" sz="1200" i="1" dirty="0" err="1">
                <a:latin typeface="Lucida Grande" charset="0"/>
                <a:ea typeface="Lucida Grande" charset="0"/>
                <a:cs typeface="Lucida Grande" charset="0"/>
              </a:rPr>
              <a:t>belowThreshold</a:t>
            </a:r>
            <a:r>
              <a:rPr lang="en-GB" sz="1200" i="1" dirty="0">
                <a:latin typeface="Lucida Grande" charset="0"/>
                <a:ea typeface="Lucida Grande" charset="0"/>
                <a:cs typeface="Lucida Grande" charset="0"/>
              </a:rPr>
              <a:t>) </a:t>
            </a:r>
            <a:r>
              <a:rPr lang="en-GB" sz="1200" dirty="0">
                <a:latin typeface="Lucida Grande" charset="0"/>
                <a:ea typeface="Lucida Grande" charset="0"/>
                <a:cs typeface="Lucida Grande" charset="0"/>
              </a:rPr>
              <a:t>, same colour as the bars in </a:t>
            </a:r>
            <a:r>
              <a:rPr lang="en-GB" sz="1200" dirty="0" smtClean="0">
                <a:latin typeface="Lucida Grande" charset="0"/>
                <a:ea typeface="Lucida Grande" charset="0"/>
                <a:cs typeface="Lucida Grande" charset="0"/>
              </a:rPr>
              <a:t>CcpNmr</a:t>
            </a:r>
          </a:p>
          <a:p>
            <a:pPr marL="171454" indent="-171454">
              <a:lnSpc>
                <a:spcPct val="150000"/>
              </a:lnSpc>
              <a:buFont typeface="Arial" charset="0"/>
              <a:buChar char="•"/>
            </a:pPr>
            <a:r>
              <a:rPr lang="en-GB" sz="1200" i="1" dirty="0" smtClean="0">
                <a:latin typeface="Lucida Grande" charset="0"/>
                <a:ea typeface="Lucida Grande" charset="0"/>
                <a:cs typeface="Lucida Grande" charset="0"/>
              </a:rPr>
              <a:t>(missing) </a:t>
            </a:r>
            <a:r>
              <a:rPr lang="en-GB" sz="1200" dirty="0">
                <a:latin typeface="Lucida Grande" charset="0"/>
                <a:ea typeface="Lucida Grande" charset="0"/>
                <a:cs typeface="Lucida Grande" charset="0"/>
              </a:rPr>
              <a:t>, same colour as the bars in CcpNmr</a:t>
            </a:r>
          </a:p>
          <a:p>
            <a:pPr marL="171454" indent="-171454">
              <a:lnSpc>
                <a:spcPct val="150000"/>
              </a:lnSpc>
              <a:buFont typeface="Arial" charset="0"/>
              <a:buChar char="•"/>
            </a:pPr>
            <a:endParaRPr lang="en-GB" sz="1200" dirty="0" smtClean="0">
              <a:latin typeface="Lucida Grande" charset="0"/>
              <a:ea typeface="Lucida Grande" charset="0"/>
              <a:cs typeface="Lucida Grande" charset="0"/>
            </a:endParaRPr>
          </a:p>
          <a:p>
            <a:pPr>
              <a:lnSpc>
                <a:spcPct val="150000"/>
              </a:lnSpc>
            </a:pPr>
            <a:r>
              <a:rPr lang="en-GB" sz="1200" dirty="0" smtClean="0">
                <a:latin typeface="Lucida Grande" charset="0"/>
                <a:ea typeface="Lucida Grande" charset="0"/>
                <a:cs typeface="Lucida Grande" charset="0"/>
              </a:rPr>
              <a:t>You will be able now to analyse graphically the residues that are involved in the interaction with the ligand.</a:t>
            </a:r>
            <a:endParaRPr lang="en-GB" sz="1200" dirty="0">
              <a:latin typeface="Lucida Grande" charset="0"/>
              <a:ea typeface="Lucida Grande" charset="0"/>
              <a:cs typeface="Lucida Grande" charset="0"/>
            </a:endParaRPr>
          </a:p>
          <a:p>
            <a:pPr marL="171454" indent="-171454">
              <a:lnSpc>
                <a:spcPct val="150000"/>
              </a:lnSpc>
              <a:buFont typeface="Arial" charset="0"/>
              <a:buChar char="•"/>
            </a:pPr>
            <a:endParaRPr lang="en-GB" sz="1200" dirty="0">
              <a:latin typeface="Lucida Grande" charset="0"/>
              <a:ea typeface="Lucida Grande" charset="0"/>
              <a:cs typeface="Lucida Grande" charset="0"/>
            </a:endParaRPr>
          </a:p>
        </p:txBody>
      </p:sp>
      <p:sp>
        <p:nvSpPr>
          <p:cNvPr id="19" name="Rectangle 18"/>
          <p:cNvSpPr/>
          <p:nvPr/>
        </p:nvSpPr>
        <p:spPr>
          <a:xfrm>
            <a:off x="715476" y="8063764"/>
            <a:ext cx="6003500" cy="2031325"/>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(Optional) Export </a:t>
            </a:r>
            <a:r>
              <a:rPr lang="en-GB" sz="1200" b="1" dirty="0" smtClean="0">
                <a:latin typeface="Lucida Grande" charset="0"/>
                <a:ea typeface="Lucida Grande" charset="0"/>
                <a:cs typeface="Lucida Grande" charset="0"/>
              </a:rPr>
              <a:t>image with transparent background</a:t>
            </a:r>
          </a:p>
          <a:p>
            <a:pPr>
              <a:lnSpc>
                <a:spcPct val="150000"/>
              </a:lnSpc>
            </a:pPr>
            <a:r>
              <a:rPr lang="en-GB" sz="1200" dirty="0" smtClean="0">
                <a:latin typeface="Lucida Grande" charset="0"/>
                <a:ea typeface="Lucida Grande" charset="0"/>
                <a:cs typeface="Lucida Grande" charset="0"/>
              </a:rPr>
              <a:t>Copy and paste these commands on the Pymol terminal:</a:t>
            </a:r>
            <a:endParaRPr lang="en-GB" sz="1200" dirty="0">
              <a:latin typeface="Lucida Grande" charset="0"/>
              <a:ea typeface="Lucida Grande" charset="0"/>
              <a:cs typeface="Lucida Grande" charset="0"/>
            </a:endParaRPr>
          </a:p>
          <a:p>
            <a:pPr marL="171450" indent="-171450">
              <a:lnSpc>
                <a:spcPct val="150000"/>
              </a:lnSpc>
              <a:buFont typeface="Arial" charset="0"/>
              <a:buChar char="•"/>
            </a:pPr>
            <a:r>
              <a:rPr lang="en-GB" sz="1200" i="1" dirty="0" smtClean="0"/>
              <a:t>set </a:t>
            </a:r>
            <a:r>
              <a:rPr lang="en-GB" sz="1200" i="1" dirty="0" err="1" smtClean="0"/>
              <a:t>ray_opaque_background</a:t>
            </a:r>
            <a:r>
              <a:rPr lang="en-GB" sz="1200" i="1" dirty="0" smtClean="0"/>
              <a:t>, 0</a:t>
            </a:r>
          </a:p>
          <a:p>
            <a:pPr marL="171450" indent="-171450">
              <a:lnSpc>
                <a:spcPct val="150000"/>
              </a:lnSpc>
              <a:buFont typeface="Arial" charset="0"/>
              <a:buChar char="•"/>
            </a:pPr>
            <a:r>
              <a:rPr lang="en-GB" sz="1200" i="1" dirty="0" err="1" smtClean="0"/>
              <a:t>png</a:t>
            </a:r>
            <a:r>
              <a:rPr lang="en-GB" sz="1200" i="1" dirty="0" smtClean="0"/>
              <a:t> </a:t>
            </a:r>
            <a:r>
              <a:rPr lang="en-GB" sz="1200" i="1" dirty="0"/>
              <a:t>~/</a:t>
            </a:r>
            <a:r>
              <a:rPr lang="en-GB" sz="1200" i="1" dirty="0" smtClean="0"/>
              <a:t>Desktop/</a:t>
            </a:r>
            <a:r>
              <a:rPr lang="en-GB" sz="1200" i="1" dirty="0" err="1" smtClean="0"/>
              <a:t>tStar.png</a:t>
            </a:r>
            <a:r>
              <a:rPr lang="en-GB" sz="1200" i="1" dirty="0"/>
              <a:t>, </a:t>
            </a:r>
            <a:r>
              <a:rPr lang="en-GB" sz="1200" i="1" dirty="0" smtClean="0"/>
              <a:t>width=1000, </a:t>
            </a:r>
            <a:r>
              <a:rPr lang="en-GB" sz="1200" i="1" dirty="0"/>
              <a:t>dpi=300, </a:t>
            </a:r>
            <a:r>
              <a:rPr lang="en-GB" sz="1200" i="1" dirty="0" smtClean="0"/>
              <a:t>ray=1</a:t>
            </a:r>
          </a:p>
          <a:p>
            <a:pPr marL="171450" indent="-171450">
              <a:lnSpc>
                <a:spcPct val="150000"/>
              </a:lnSpc>
              <a:buFont typeface="Arial" charset="0"/>
              <a:buChar char="•"/>
            </a:pPr>
            <a:r>
              <a:rPr lang="en-GB" sz="1200" dirty="0" smtClean="0">
                <a:latin typeface="Lucida Grande" charset="0"/>
                <a:ea typeface="Lucida Grande" charset="0"/>
                <a:cs typeface="Lucida Grande" charset="0"/>
              </a:rPr>
              <a:t>press enter</a:t>
            </a:r>
          </a:p>
          <a:p>
            <a:pPr>
              <a:lnSpc>
                <a:spcPct val="150000"/>
              </a:lnSpc>
            </a:pPr>
            <a:r>
              <a:rPr lang="en-GB" sz="1200" dirty="0" smtClean="0">
                <a:latin typeface="Lucida Grande" charset="0"/>
                <a:ea typeface="Lucida Grande" charset="0"/>
                <a:cs typeface="Lucida Grande" charset="0"/>
              </a:rPr>
              <a:t>Find the image on your desktop</a:t>
            </a: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20" name="Rectangle 19"/>
          <p:cNvSpPr/>
          <p:nvPr/>
        </p:nvSpPr>
        <p:spPr>
          <a:xfrm>
            <a:off x="0" y="8033784"/>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a:latin typeface="Lucida Grande" charset="0"/>
                <a:ea typeface="ＭＳ 明朝" charset="-128"/>
              </a:rPr>
              <a:t>B</a:t>
            </a:r>
            <a:endParaRPr lang="en-US" sz="1801" dirty="0"/>
          </a:p>
        </p:txBody>
      </p:sp>
      <p:grpSp>
        <p:nvGrpSpPr>
          <p:cNvPr id="21" name="Group 20"/>
          <p:cNvGrpSpPr/>
          <p:nvPr/>
        </p:nvGrpSpPr>
        <p:grpSpPr>
          <a:xfrm>
            <a:off x="566220" y="10278021"/>
            <a:ext cx="5385462" cy="1834254"/>
            <a:chOff x="566220" y="9975341"/>
            <a:chExt cx="5385462" cy="1834254"/>
          </a:xfrm>
        </p:grpSpPr>
        <p:pic>
          <p:nvPicPr>
            <p:cNvPr id="22" name="Picture 21"/>
            <p:cNvPicPr>
              <a:picLocks noChangeAspect="1"/>
            </p:cNvPicPr>
            <p:nvPr/>
          </p:nvPicPr>
          <p:blipFill>
            <a:blip r:embed="rId3"/>
            <a:stretch>
              <a:fillRect/>
            </a:stretch>
          </p:blipFill>
          <p:spPr>
            <a:xfrm>
              <a:off x="566220" y="9975341"/>
              <a:ext cx="5385462" cy="1401696"/>
            </a:xfrm>
            <a:prstGeom prst="rect">
              <a:avLst/>
            </a:prstGeom>
          </p:spPr>
        </p:pic>
        <p:sp>
          <p:nvSpPr>
            <p:cNvPr id="23" name="Right Arrow 22"/>
            <p:cNvSpPr/>
            <p:nvPr/>
          </p:nvSpPr>
          <p:spPr>
            <a:xfrm rot="12197401">
              <a:off x="1406937" y="11187221"/>
              <a:ext cx="984567" cy="445899"/>
            </a:xfrm>
            <a:prstGeom prst="rightArrow">
              <a:avLst>
                <a:gd name="adj1" fmla="val 42182"/>
                <a:gd name="adj2" fmla="val 47468"/>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4" name="Rectangle 23"/>
            <p:cNvSpPr/>
            <p:nvPr/>
          </p:nvSpPr>
          <p:spPr>
            <a:xfrm>
              <a:off x="2394224" y="11501818"/>
              <a:ext cx="1200925" cy="307777"/>
            </a:xfrm>
            <a:prstGeom prst="rect">
              <a:avLst/>
            </a:prstGeom>
          </p:spPr>
          <p:txBody>
            <a:bodyPr wrap="square">
              <a:spAutoFit/>
            </a:bodyPr>
            <a:lstStyle/>
            <a:p>
              <a:r>
                <a:rPr lang="en-GB" sz="1400" b="1" smtClean="0">
                  <a:latin typeface="Lucida Grande" charset="0"/>
                  <a:ea typeface="Lucida Grande" charset="0"/>
                  <a:cs typeface="Lucida Grande" charset="0"/>
                </a:rPr>
                <a:t>Paste Here</a:t>
              </a:r>
              <a:endParaRPr lang="en-GB" sz="1400" dirty="0"/>
            </a:p>
          </p:txBody>
        </p:sp>
      </p:grpSp>
      <p:pic>
        <p:nvPicPr>
          <p:cNvPr id="3" name="Picture 2"/>
          <p:cNvPicPr>
            <a:picLocks noChangeAspect="1"/>
          </p:cNvPicPr>
          <p:nvPr/>
        </p:nvPicPr>
        <p:blipFill>
          <a:blip r:embed="rId4"/>
          <a:stretch>
            <a:fillRect/>
          </a:stretch>
        </p:blipFill>
        <p:spPr>
          <a:xfrm>
            <a:off x="1586766" y="4819880"/>
            <a:ext cx="2815839" cy="2520653"/>
          </a:xfrm>
          <a:prstGeom prst="rect">
            <a:avLst/>
          </a:prstGeom>
        </p:spPr>
      </p:pic>
      <p:pic>
        <p:nvPicPr>
          <p:cNvPr id="4" name="Picture 3"/>
          <p:cNvPicPr>
            <a:picLocks noChangeAspect="1"/>
          </p:cNvPicPr>
          <p:nvPr/>
        </p:nvPicPr>
        <p:blipFill>
          <a:blip r:embed="rId5"/>
          <a:stretch>
            <a:fillRect/>
          </a:stretch>
        </p:blipFill>
        <p:spPr>
          <a:xfrm>
            <a:off x="2439542" y="1654650"/>
            <a:ext cx="532549" cy="429889"/>
          </a:xfrm>
          <a:prstGeom prst="rect">
            <a:avLst/>
          </a:prstGeom>
        </p:spPr>
      </p:pic>
      <p:sp>
        <p:nvSpPr>
          <p:cNvPr id="27" name="Right Arrow 26"/>
          <p:cNvSpPr/>
          <p:nvPr/>
        </p:nvSpPr>
        <p:spPr>
          <a:xfrm rot="10800000">
            <a:off x="2991617" y="4866744"/>
            <a:ext cx="564006" cy="373239"/>
          </a:xfrm>
          <a:prstGeom prst="rightArrow">
            <a:avLst>
              <a:gd name="adj1" fmla="val 42182"/>
              <a:gd name="adj2" fmla="val 47468"/>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Tree>
    <p:extLst>
      <p:ext uri="{BB962C8B-B14F-4D97-AF65-F5344CB8AC3E}">
        <p14:creationId xmlns:p14="http://schemas.microsoft.com/office/powerpoint/2010/main" val="17423524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83683" y="179276"/>
            <a:ext cx="2090637" cy="461665"/>
          </a:xfrm>
          <a:prstGeom prst="rect">
            <a:avLst/>
          </a:prstGeom>
        </p:spPr>
        <p:txBody>
          <a:bodyPr wrap="none">
            <a:spAutoFit/>
          </a:bodyPr>
          <a:lstStyle/>
          <a:p>
            <a:pPr algn="ctr"/>
            <a:r>
              <a:rPr lang="en-GB" sz="2400" dirty="0">
                <a:latin typeface="Lucida Grande" charset="0"/>
                <a:ea typeface="ＭＳ 明朝" charset="-128"/>
              </a:rPr>
              <a:t>Introduction</a:t>
            </a:r>
            <a:r>
              <a:rPr lang="en-GB" sz="2400" dirty="0"/>
              <a:t> </a:t>
            </a:r>
            <a:endParaRPr lang="en-US" sz="2400" dirty="0"/>
          </a:p>
        </p:txBody>
      </p:sp>
      <p:sp>
        <p:nvSpPr>
          <p:cNvPr id="6" name="Rectangle 5"/>
          <p:cNvSpPr/>
          <p:nvPr/>
        </p:nvSpPr>
        <p:spPr>
          <a:xfrm>
            <a:off x="368748" y="1285334"/>
            <a:ext cx="6120506" cy="3325910"/>
          </a:xfrm>
          <a:prstGeom prst="rect">
            <a:avLst/>
          </a:prstGeom>
          <a:solidFill>
            <a:schemeClr val="bg1"/>
          </a:solidFill>
        </p:spPr>
        <p:txBody>
          <a:bodyPr wrap="square">
            <a:spAutoFit/>
          </a:bodyPr>
          <a:lstStyle/>
          <a:p>
            <a:pPr algn="just"/>
            <a:r>
              <a:rPr lang="en-GB" sz="1401" dirty="0" smtClean="0">
                <a:latin typeface="Lucida Grande" charset="0"/>
                <a:ea typeface="Lucida Grande" charset="0"/>
                <a:cs typeface="Lucida Grande" charset="0"/>
              </a:rPr>
              <a:t>NMR is a very powerful technique to map the interaction between two biological partners. The peaks on the spectrum represent the correlation between the amide protons and the nitrogen connected to it (H – N) (15N – HSQC). Each peak represents an NH of each residue (except for the first residue and the prolines), the side chain of a few amino acids (</a:t>
            </a:r>
            <a:r>
              <a:rPr lang="en-GB" sz="1401" dirty="0" err="1" smtClean="0">
                <a:latin typeface="Lucida Grande" charset="0"/>
                <a:ea typeface="Lucida Grande" charset="0"/>
                <a:cs typeface="Lucida Grande" charset="0"/>
              </a:rPr>
              <a:t>Asn</a:t>
            </a:r>
            <a:r>
              <a:rPr lang="en-GB" sz="1401" dirty="0" smtClean="0">
                <a:latin typeface="Lucida Grande" charset="0"/>
                <a:ea typeface="Lucida Grande" charset="0"/>
                <a:cs typeface="Lucida Grande" charset="0"/>
              </a:rPr>
              <a:t>, </a:t>
            </a:r>
            <a:r>
              <a:rPr lang="en-GB" sz="1401" dirty="0" err="1" smtClean="0">
                <a:latin typeface="Lucida Grande" charset="0"/>
                <a:ea typeface="Lucida Grande" charset="0"/>
                <a:cs typeface="Lucida Grande" charset="0"/>
              </a:rPr>
              <a:t>Gln</a:t>
            </a:r>
            <a:r>
              <a:rPr lang="en-GB" sz="1401" dirty="0" smtClean="0">
                <a:latin typeface="Lucida Grande" charset="0"/>
                <a:ea typeface="Lucida Grande" charset="0"/>
                <a:cs typeface="Lucida Grande" charset="0"/>
              </a:rPr>
              <a:t>, His and </a:t>
            </a:r>
            <a:r>
              <a:rPr lang="en-GB" sz="1401" dirty="0" err="1" smtClean="0">
                <a:latin typeface="Lucida Grande" charset="0"/>
                <a:ea typeface="Lucida Grande" charset="0"/>
                <a:cs typeface="Lucida Grande" charset="0"/>
              </a:rPr>
              <a:t>Trp</a:t>
            </a:r>
            <a:r>
              <a:rPr lang="en-GB" sz="1401" dirty="0" smtClean="0">
                <a:latin typeface="Lucida Grande" charset="0"/>
                <a:ea typeface="Lucida Grande" charset="0"/>
                <a:cs typeface="Lucida Grande" charset="0"/>
              </a:rPr>
              <a:t>) can also give a peak. </a:t>
            </a:r>
          </a:p>
          <a:p>
            <a:pPr algn="just"/>
            <a:r>
              <a:rPr lang="en-GB" sz="1401" dirty="0" smtClean="0">
                <a:latin typeface="Lucida Grande" charset="0"/>
                <a:ea typeface="Lucida Grande" charset="0"/>
                <a:cs typeface="Lucida Grande" charset="0"/>
              </a:rPr>
              <a:t>The chemical shift (nitrogen and proton) is sensitive to the chemical environment of the two nuclei. Any chemical environment modifications of amino acids by the addition of another molecule will affect the position of the peaks in the spectrum.</a:t>
            </a:r>
          </a:p>
          <a:p>
            <a:pPr algn="just"/>
            <a:r>
              <a:rPr lang="en-GB" sz="1401" dirty="0" smtClean="0">
                <a:latin typeface="Lucida Grande" charset="0"/>
                <a:ea typeface="Lucida Grande" charset="0"/>
                <a:cs typeface="Lucida Grande" charset="0"/>
              </a:rPr>
              <a:t>The analysis and the mapping of these shifts on the protein structure will give information on the binding interface. </a:t>
            </a:r>
          </a:p>
          <a:p>
            <a:pPr algn="just"/>
            <a:r>
              <a:rPr lang="en-GB" sz="1401" dirty="0" smtClean="0">
                <a:latin typeface="Lucida Grande" charset="0"/>
                <a:ea typeface="Lucida Grande" charset="0"/>
                <a:cs typeface="Lucida Grande" charset="0"/>
              </a:rPr>
              <a:t>In this NMR practical, you will have to analyse the 15N – HSQC spectra of a 15N labelled TSTAR protein in complex with RNA and to map this interaction onto the structure of the protein.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6782" y="8965059"/>
            <a:ext cx="765918" cy="76591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943" y="4809677"/>
            <a:ext cx="3328157" cy="3135425"/>
          </a:xfrm>
          <a:prstGeom prst="rect">
            <a:avLst/>
          </a:prstGeom>
        </p:spPr>
      </p:pic>
      <p:sp>
        <p:nvSpPr>
          <p:cNvPr id="4" name="Rectangle 3"/>
          <p:cNvSpPr/>
          <p:nvPr/>
        </p:nvSpPr>
        <p:spPr>
          <a:xfrm>
            <a:off x="368747" y="8965059"/>
            <a:ext cx="5228035" cy="646331"/>
          </a:xfrm>
          <a:prstGeom prst="rect">
            <a:avLst/>
          </a:prstGeom>
        </p:spPr>
        <p:txBody>
          <a:bodyPr wrap="square">
            <a:spAutoFit/>
          </a:bodyPr>
          <a:lstStyle/>
          <a:p>
            <a:pPr algn="just"/>
            <a:r>
              <a:rPr lang="en-GB" dirty="0">
                <a:latin typeface="Lucida Grande" charset="0"/>
                <a:ea typeface="Lucida Grande" charset="0"/>
                <a:cs typeface="Lucida Grande" charset="0"/>
              </a:rPr>
              <a:t>Start CcpNmr </a:t>
            </a:r>
            <a:r>
              <a:rPr lang="en-GB" dirty="0" smtClean="0">
                <a:latin typeface="Lucida Grande" charset="0"/>
                <a:ea typeface="Lucida Grande" charset="0"/>
                <a:cs typeface="Lucida Grande" charset="0"/>
              </a:rPr>
              <a:t>Analysis V3 </a:t>
            </a:r>
            <a:r>
              <a:rPr lang="en-GB" dirty="0">
                <a:latin typeface="Lucida Grande" charset="0"/>
                <a:ea typeface="Lucida Grande" charset="0"/>
                <a:cs typeface="Lucida Grande" charset="0"/>
              </a:rPr>
              <a:t>by double clicking the icon </a:t>
            </a:r>
            <a:r>
              <a:rPr lang="en-GB" i="1" dirty="0" smtClean="0">
                <a:latin typeface="Lucida Grande" charset="0"/>
                <a:ea typeface="Lucida Grande" charset="0"/>
                <a:cs typeface="Lucida Grande" charset="0"/>
              </a:rPr>
              <a:t>CcpNmrAnalysis</a:t>
            </a:r>
            <a:r>
              <a:rPr lang="en-GB" dirty="0">
                <a:latin typeface="Lucida Grande" charset="0"/>
                <a:ea typeface="Lucida Grande" charset="0"/>
                <a:cs typeface="Lucida Grande" charset="0"/>
              </a:rPr>
              <a:t>.</a:t>
            </a:r>
          </a:p>
        </p:txBody>
      </p:sp>
      <p:sp>
        <p:nvSpPr>
          <p:cNvPr id="9" name="Down Arrow 8"/>
          <p:cNvSpPr/>
          <p:nvPr/>
        </p:nvSpPr>
        <p:spPr>
          <a:xfrm rot="4191673" flipH="1">
            <a:off x="3148015" y="5606023"/>
            <a:ext cx="333822" cy="1295726"/>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Tree>
    <p:extLst>
      <p:ext uri="{BB962C8B-B14F-4D97-AF65-F5344CB8AC3E}">
        <p14:creationId xmlns:p14="http://schemas.microsoft.com/office/powerpoint/2010/main" val="2907760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608993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378875" y="179276"/>
            <a:ext cx="2100254" cy="461665"/>
          </a:xfrm>
          <a:prstGeom prst="rect">
            <a:avLst/>
          </a:prstGeom>
        </p:spPr>
        <p:txBody>
          <a:bodyPr wrap="none">
            <a:spAutoFit/>
          </a:bodyPr>
          <a:lstStyle/>
          <a:p>
            <a:pPr algn="ctr"/>
            <a:r>
              <a:rPr lang="en-GB" sz="2400">
                <a:latin typeface="Lucida Grande" charset="0"/>
                <a:ea typeface="ＭＳ 明朝" charset="-128"/>
              </a:rPr>
              <a:t>Open Project</a:t>
            </a:r>
            <a:endParaRPr lang="en-US" sz="1801" dirty="0"/>
          </a:p>
        </p:txBody>
      </p:sp>
      <p:sp>
        <p:nvSpPr>
          <p:cNvPr id="11" name="Rectangle 10"/>
          <p:cNvSpPr/>
          <p:nvPr/>
        </p:nvSpPr>
        <p:spPr>
          <a:xfrm>
            <a:off x="-170328" y="7595817"/>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A</a:t>
            </a:r>
            <a:endParaRPr lang="en-US" sz="1801" dirty="0"/>
          </a:p>
        </p:txBody>
      </p:sp>
      <p:sp>
        <p:nvSpPr>
          <p:cNvPr id="12" name="Rectangle 11"/>
          <p:cNvSpPr/>
          <p:nvPr/>
        </p:nvSpPr>
        <p:spPr>
          <a:xfrm>
            <a:off x="477983" y="7595817"/>
            <a:ext cx="6001195" cy="3693319"/>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a:t>
            </a:r>
            <a:r>
              <a:rPr lang="en-US" sz="1200" b="1" dirty="0" err="1">
                <a:latin typeface="Lucida Grande" charset="0"/>
                <a:ea typeface="Lucida Grande" charset="0"/>
                <a:cs typeface="Lucida Grande" charset="0"/>
              </a:rPr>
              <a:t>Tstar.ccpn</a:t>
            </a:r>
            <a:r>
              <a:rPr lang="en-US" sz="1200" b="1" dirty="0">
                <a:latin typeface="Lucida Grande" charset="0"/>
                <a:ea typeface="Lucida Grande" charset="0"/>
                <a:cs typeface="Lucida Grande" charset="0"/>
              </a:rPr>
              <a:t>” into the sidebar or blank display. </a:t>
            </a:r>
            <a:br>
              <a:rPr lang="en-US" sz="1200" b="1" dirty="0">
                <a:latin typeface="Lucida Grande" charset="0"/>
                <a:ea typeface="Lucida Grande" charset="0"/>
                <a:cs typeface="Lucida Grande" charset="0"/>
              </a:rPr>
            </a:br>
            <a:r>
              <a:rPr lang="en-US" sz="1200" dirty="0">
                <a:latin typeface="Lucida Grande" charset="0"/>
                <a:ea typeface="Lucida Grande" charset="0"/>
                <a:cs typeface="Lucida Grande" charset="0"/>
              </a:rPr>
              <a:t>CcpNmr projects have an extension of type  “</a:t>
            </a:r>
            <a:r>
              <a:rPr lang="en-US" sz="1200" dirty="0" err="1">
                <a:latin typeface="Lucida Grande" charset="0"/>
                <a:ea typeface="Lucida Grande" charset="0"/>
                <a:cs typeface="Lucida Grande" charset="0"/>
              </a:rPr>
              <a:t>filename</a:t>
            </a:r>
            <a:r>
              <a:rPr lang="en-US" sz="1200" b="1" dirty="0" err="1">
                <a:latin typeface="Lucida Grande" charset="0"/>
                <a:ea typeface="Lucida Grande" charset="0"/>
                <a:cs typeface="Lucida Grande" charset="0"/>
              </a:rPr>
              <a:t>.ccpn</a:t>
            </a:r>
            <a:r>
              <a:rPr lang="en-US" sz="1200" b="1" dirty="0">
                <a:latin typeface="Lucida Grande" charset="0"/>
                <a:ea typeface="Lucida Grande" charset="0"/>
                <a:cs typeface="Lucida Grande" charset="0"/>
              </a:rPr>
              <a:t>”.</a:t>
            </a:r>
            <a:r>
              <a:rPr lang="en-US" sz="1200" dirty="0">
                <a:latin typeface="Lucida Grande" charset="0"/>
                <a:ea typeface="Lucida Grande" charset="0"/>
                <a:cs typeface="Lucida Grande" charset="0"/>
              </a:rPr>
              <a:t>  Find the project </a:t>
            </a:r>
            <a:r>
              <a:rPr lang="en-US" sz="1200" dirty="0" smtClean="0">
                <a:latin typeface="Lucida Grande" charset="0"/>
                <a:ea typeface="Lucida Grande" charset="0"/>
                <a:cs typeface="Lucida Grande" charset="0"/>
              </a:rPr>
              <a:t>file </a:t>
            </a:r>
            <a:r>
              <a:rPr lang="en-US" sz="1200" i="1" dirty="0" err="1" smtClean="0">
                <a:latin typeface="Lucida Grande" charset="0"/>
                <a:ea typeface="Lucida Grande" charset="0"/>
                <a:cs typeface="Lucida Grande" charset="0"/>
              </a:rPr>
              <a:t>Tstar.ccpn</a:t>
            </a:r>
            <a:r>
              <a:rPr lang="en-US" sz="1200" i="1" dirty="0" smtClean="0">
                <a:latin typeface="Lucida Grande" charset="0"/>
                <a:ea typeface="Lucida Grande" charset="0"/>
                <a:cs typeface="Lucida Grande" charset="0"/>
              </a:rPr>
              <a:t>  </a:t>
            </a:r>
            <a:r>
              <a:rPr lang="en-US" sz="1200" dirty="0" smtClean="0">
                <a:latin typeface="Lucida Grande" charset="0"/>
                <a:ea typeface="Lucida Grande" charset="0"/>
                <a:cs typeface="Lucida Grande" charset="0"/>
              </a:rPr>
              <a:t>in the top directory or in AnalysisV3/data. </a:t>
            </a: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US" sz="1200" dirty="0">
                <a:latin typeface="Lucida Grande" charset="0"/>
                <a:ea typeface="Lucida Grande" charset="0"/>
                <a:cs typeface="Lucida Grande" charset="0"/>
              </a:rPr>
              <a:t>Select the file </a:t>
            </a:r>
            <a:r>
              <a:rPr lang="en-US" sz="1200" b="1" dirty="0">
                <a:latin typeface="Lucida Grande" charset="0"/>
                <a:ea typeface="Lucida Grande" charset="0"/>
                <a:cs typeface="Lucida Grande" charset="0"/>
              </a:rPr>
              <a:t>“</a:t>
            </a:r>
            <a:r>
              <a:rPr lang="en-US" sz="1200" b="1" dirty="0" err="1">
                <a:latin typeface="Lucida Grande" charset="0"/>
                <a:ea typeface="Lucida Grande" charset="0"/>
                <a:cs typeface="Lucida Grande" charset="0"/>
              </a:rPr>
              <a:t>Tstar.ccpn</a:t>
            </a:r>
            <a:r>
              <a:rPr lang="en-US" sz="1200" b="1" dirty="0">
                <a:latin typeface="Lucida Grande" charset="0"/>
                <a:ea typeface="Lucida Grande" charset="0"/>
                <a:cs typeface="Lucida Grande" charset="0"/>
              </a:rPr>
              <a:t>”, </a:t>
            </a:r>
            <a:r>
              <a:rPr lang="en-US" sz="1200" dirty="0">
                <a:latin typeface="Lucida Grande" charset="0"/>
                <a:ea typeface="Lucida Grande" charset="0"/>
                <a:cs typeface="Lucida Grande" charset="0"/>
              </a:rPr>
              <a:t>drag and drop into the program.</a:t>
            </a:r>
            <a:r>
              <a:rPr lang="en-US" sz="1200" dirty="0">
                <a:solidFill>
                  <a:srgbClr val="FF0000"/>
                </a:solidFill>
                <a:latin typeface="Lucida Grande" charset="0"/>
                <a:ea typeface="Lucida Grande" charset="0"/>
                <a:cs typeface="Lucida Grande" charset="0"/>
              </a:rPr>
              <a:t> </a:t>
            </a:r>
            <a:r>
              <a:rPr lang="en-US" sz="1200" dirty="0">
                <a:latin typeface="Lucida Grande" charset="0"/>
                <a:ea typeface="Lucida Grande" charset="0"/>
                <a:cs typeface="Lucida Grande" charset="0"/>
              </a:rPr>
              <a:t>The </a:t>
            </a:r>
            <a:r>
              <a:rPr lang="en-US" sz="1200" dirty="0" err="1">
                <a:latin typeface="Lucida Grande" charset="0"/>
                <a:ea typeface="Lucida Grande" charset="0"/>
                <a:cs typeface="Lucida Grande" charset="0"/>
              </a:rPr>
              <a:t>Tstar</a:t>
            </a:r>
            <a:r>
              <a:rPr lang="en-US" sz="1200" dirty="0">
                <a:latin typeface="Lucida Grande" charset="0"/>
                <a:ea typeface="Lucida Grande" charset="0"/>
                <a:cs typeface="Lucida Grande" charset="0"/>
              </a:rPr>
              <a:t> project will be loaded in a new window. </a:t>
            </a:r>
            <a:endParaRPr lang="en-US" sz="1200" dirty="0" smtClean="0">
              <a:latin typeface="Lucida Grande" charset="0"/>
              <a:ea typeface="Lucida Grande" charset="0"/>
              <a:cs typeface="Lucida Grande" charset="0"/>
            </a:endParaRPr>
          </a:p>
          <a:p>
            <a:pPr marL="171454" indent="-171454">
              <a:lnSpc>
                <a:spcPct val="150000"/>
              </a:lnSpc>
              <a:buFont typeface="Arial" charset="0"/>
              <a:buChar char="•"/>
            </a:pPr>
            <a:endParaRPr lang="en-US" sz="1200" dirty="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You will see five </a:t>
            </a:r>
            <a:r>
              <a:rPr lang="en-US" sz="1200" dirty="0">
                <a:latin typeface="Lucida Grande" charset="0"/>
                <a:ea typeface="Lucida Grande" charset="0"/>
                <a:cs typeface="Lucida Grande" charset="0"/>
              </a:rPr>
              <a:t>spectra, displayed as: </a:t>
            </a:r>
          </a:p>
          <a:p>
            <a:pPr lvl="1">
              <a:lnSpc>
                <a:spcPct val="150000"/>
              </a:lnSpc>
            </a:pPr>
            <a:r>
              <a:rPr lang="en-US" sz="1200" i="1" dirty="0" err="1" smtClean="0">
                <a:latin typeface="Lucida Grande" charset="0"/>
                <a:ea typeface="Lucida Grande" charset="0"/>
                <a:cs typeface="Lucida Grande" charset="0"/>
              </a:rPr>
              <a:t>Tstar</a:t>
            </a:r>
            <a:r>
              <a:rPr lang="en-US" sz="1200" i="1" dirty="0" smtClean="0">
                <a:latin typeface="Lucida Grande" charset="0"/>
                <a:ea typeface="Lucida Grande" charset="0"/>
                <a:cs typeface="Lucida Grande" charset="0"/>
              </a:rPr>
              <a:t>-free</a:t>
            </a:r>
            <a:r>
              <a:rPr lang="en-US"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(red)</a:t>
            </a:r>
            <a:endParaRPr lang="en-US" sz="1200" dirty="0">
              <a:latin typeface="Lucida Grande" charset="0"/>
              <a:ea typeface="Lucida Grande" charset="0"/>
              <a:cs typeface="Lucida Grande" charset="0"/>
            </a:endParaRPr>
          </a:p>
          <a:p>
            <a:pPr lvl="1">
              <a:lnSpc>
                <a:spcPct val="150000"/>
              </a:lnSpc>
            </a:pPr>
            <a:r>
              <a:rPr lang="en-US" sz="1200" i="1" dirty="0" smtClean="0">
                <a:latin typeface="Lucida Grande" charset="0"/>
                <a:ea typeface="Lucida Grande" charset="0"/>
                <a:cs typeface="Lucida Grande" charset="0"/>
              </a:rPr>
              <a:t>Tstar-0:50eq</a:t>
            </a:r>
            <a:r>
              <a:rPr lang="en-US" sz="1200" dirty="0" smtClean="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(orange)</a:t>
            </a:r>
            <a:endParaRPr lang="en-GB" sz="1200" dirty="0">
              <a:latin typeface="Lucida Grande" charset="0"/>
              <a:ea typeface="Lucida Grande" charset="0"/>
              <a:cs typeface="Lucida Grande" charset="0"/>
            </a:endParaRPr>
          </a:p>
          <a:p>
            <a:pPr lvl="1">
              <a:lnSpc>
                <a:spcPct val="150000"/>
              </a:lnSpc>
            </a:pPr>
            <a:r>
              <a:rPr lang="en-US" sz="1200" i="1" dirty="0" smtClean="0">
                <a:latin typeface="Lucida Grande" charset="0"/>
                <a:ea typeface="Lucida Grande" charset="0"/>
                <a:cs typeface="Lucida Grande" charset="0"/>
              </a:rPr>
              <a:t>Tstar-1:00eq</a:t>
            </a:r>
            <a:r>
              <a:rPr lang="en-US"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(green)</a:t>
            </a:r>
            <a:endParaRPr lang="en-US" sz="1200" dirty="0">
              <a:latin typeface="Lucida Grande" charset="0"/>
              <a:ea typeface="Lucida Grande" charset="0"/>
              <a:cs typeface="Lucida Grande" charset="0"/>
            </a:endParaRPr>
          </a:p>
          <a:p>
            <a:pPr lvl="1">
              <a:lnSpc>
                <a:spcPct val="150000"/>
              </a:lnSpc>
            </a:pPr>
            <a:r>
              <a:rPr lang="en-US" sz="1200" i="1" dirty="0" smtClean="0">
                <a:latin typeface="Lucida Grande" charset="0"/>
                <a:ea typeface="Lucida Grande" charset="0"/>
                <a:cs typeface="Lucida Grande" charset="0"/>
              </a:rPr>
              <a:t>Tstar-1:50eq</a:t>
            </a:r>
            <a:r>
              <a:rPr lang="en-US" sz="1200" dirty="0" smtClean="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(blue)</a:t>
            </a:r>
            <a:endParaRPr lang="en-US" sz="1200" dirty="0">
              <a:latin typeface="Lucida Grande" charset="0"/>
              <a:ea typeface="Lucida Grande" charset="0"/>
              <a:cs typeface="Lucida Grande" charset="0"/>
            </a:endParaRPr>
          </a:p>
          <a:p>
            <a:pPr lvl="1">
              <a:lnSpc>
                <a:spcPct val="150000"/>
              </a:lnSpc>
            </a:pPr>
            <a:r>
              <a:rPr lang="en-US" sz="1200" i="1" dirty="0" smtClean="0">
                <a:latin typeface="Lucida Grande" charset="0"/>
                <a:ea typeface="Lucida Grande" charset="0"/>
                <a:cs typeface="Lucida Grande" charset="0"/>
              </a:rPr>
              <a:t>Tstar-2:00eq</a:t>
            </a:r>
            <a:r>
              <a:rPr lang="en-US" sz="1200" dirty="0" smtClean="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(black)</a:t>
            </a: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endParaRPr lang="en-US" sz="1200" dirty="0" smtClean="0">
              <a:latin typeface="Lucida Grande" charset="0"/>
              <a:ea typeface="Lucida Grande" charset="0"/>
              <a:cs typeface="Lucida Grande" charset="0"/>
            </a:endParaRPr>
          </a:p>
        </p:txBody>
      </p:sp>
      <p:grpSp>
        <p:nvGrpSpPr>
          <p:cNvPr id="4" name="Group 3"/>
          <p:cNvGrpSpPr/>
          <p:nvPr/>
        </p:nvGrpSpPr>
        <p:grpSpPr>
          <a:xfrm>
            <a:off x="422675" y="2966448"/>
            <a:ext cx="6056503" cy="2536680"/>
            <a:chOff x="225026" y="1736032"/>
            <a:chExt cx="6056503" cy="253668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26" y="1736032"/>
              <a:ext cx="6056503" cy="2536680"/>
            </a:xfrm>
            <a:prstGeom prst="rect">
              <a:avLst/>
            </a:prstGeom>
          </p:spPr>
        </p:pic>
        <p:sp>
          <p:nvSpPr>
            <p:cNvPr id="14" name="Down Arrow 13"/>
            <p:cNvSpPr/>
            <p:nvPr/>
          </p:nvSpPr>
          <p:spPr>
            <a:xfrm rot="4990052" flipH="1">
              <a:off x="3525845" y="1880006"/>
              <a:ext cx="415300" cy="1652069"/>
            </a:xfrm>
            <a:prstGeom prst="downArrow">
              <a:avLst>
                <a:gd name="adj1" fmla="val 37845"/>
                <a:gd name="adj2" fmla="val 50000"/>
              </a:avLst>
            </a:prstGeom>
            <a:solidFill>
              <a:srgbClr val="03B9FF"/>
            </a:solidFill>
            <a:ln>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dirty="0"/>
            </a:p>
          </p:txBody>
        </p:sp>
        <p:sp>
          <p:nvSpPr>
            <p:cNvPr id="15" name="Rectangle 14"/>
            <p:cNvSpPr/>
            <p:nvPr/>
          </p:nvSpPr>
          <p:spPr>
            <a:xfrm>
              <a:off x="4578368" y="2401594"/>
              <a:ext cx="1176390" cy="351545"/>
            </a:xfrm>
            <a:prstGeom prst="rect">
              <a:avLst/>
            </a:prstGeom>
            <a:noFill/>
            <a:ln w="3810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Tree>
    <p:extLst>
      <p:ext uri="{BB962C8B-B14F-4D97-AF65-F5344CB8AC3E}">
        <p14:creationId xmlns:p14="http://schemas.microsoft.com/office/powerpoint/2010/main" val="18429228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3"/>
            <a:ext cx="6858000" cy="42106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378875" y="179276"/>
            <a:ext cx="2100254" cy="461665"/>
          </a:xfrm>
          <a:prstGeom prst="rect">
            <a:avLst/>
          </a:prstGeom>
        </p:spPr>
        <p:txBody>
          <a:bodyPr wrap="none">
            <a:spAutoFit/>
          </a:bodyPr>
          <a:lstStyle/>
          <a:p>
            <a:pPr algn="ctr"/>
            <a:r>
              <a:rPr lang="en-GB" sz="2400">
                <a:latin typeface="Lucida Grande" charset="0"/>
                <a:ea typeface="ＭＳ 明朝" charset="-128"/>
              </a:rPr>
              <a:t>Open Project</a:t>
            </a:r>
            <a:endParaRPr lang="en-US" sz="1801" dirty="0"/>
          </a:p>
        </p:txBody>
      </p:sp>
      <p:sp>
        <p:nvSpPr>
          <p:cNvPr id="19" name="Rectangle 18"/>
          <p:cNvSpPr/>
          <p:nvPr/>
        </p:nvSpPr>
        <p:spPr>
          <a:xfrm>
            <a:off x="321542" y="5041901"/>
            <a:ext cx="6214918" cy="7294305"/>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Getting started, basic operations</a:t>
            </a:r>
          </a:p>
          <a:p>
            <a:pPr>
              <a:lnSpc>
                <a:spcPct val="150000"/>
              </a:lnSpc>
            </a:pPr>
            <a:endParaRPr lang="en-US" sz="500" dirty="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Sidebar </a:t>
            </a:r>
          </a:p>
          <a:p>
            <a:pPr lvl="1" algn="just">
              <a:lnSpc>
                <a:spcPct val="150000"/>
              </a:lnSpc>
            </a:pPr>
            <a:r>
              <a:rPr lang="en-US" sz="1200" dirty="0" smtClean="0">
                <a:latin typeface="Lucida Grande" charset="0"/>
                <a:ea typeface="Lucida Grande" charset="0"/>
                <a:cs typeface="Lucida Grande" charset="0"/>
              </a:rPr>
              <a:t>All spectra and peak lists are located in sidebar. Double click on an item will open the properties popup. </a:t>
            </a:r>
          </a:p>
          <a:p>
            <a:pPr lvl="1" algn="just">
              <a:lnSpc>
                <a:spcPct val="150000"/>
              </a:lnSpc>
            </a:pPr>
            <a:endParaRPr lang="en-US" sz="1200"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Display</a:t>
            </a:r>
          </a:p>
          <a:p>
            <a:pPr lvl="1" algn="just">
              <a:lnSpc>
                <a:spcPct val="150000"/>
              </a:lnSpc>
            </a:pPr>
            <a:r>
              <a:rPr lang="en-US" sz="1200" dirty="0" smtClean="0">
                <a:latin typeface="Lucida Grande" charset="0"/>
                <a:ea typeface="Lucida Grande" charset="0"/>
                <a:cs typeface="Lucida Grande" charset="0"/>
              </a:rPr>
              <a:t>A display can contain multiple overlaid spectra. To show/hide a single spectrum, click on its toolbar button. See next page.</a:t>
            </a:r>
          </a:p>
          <a:p>
            <a:pPr lvl="1" algn="just">
              <a:lnSpc>
                <a:spcPct val="150000"/>
              </a:lnSpc>
            </a:pPr>
            <a:r>
              <a:rPr lang="en-US" sz="1200" dirty="0" smtClean="0">
                <a:latin typeface="Lucida Grande" charset="0"/>
                <a:ea typeface="Lucida Grande" charset="0"/>
                <a:cs typeface="Lucida Grande" charset="0"/>
              </a:rPr>
              <a:t>If you close a display. You can open a new one from </a:t>
            </a:r>
            <a:r>
              <a:rPr lang="en-GB" sz="1200" dirty="0">
                <a:latin typeface="Lucida Grande" charset="0"/>
                <a:ea typeface="Lucida Grande" charset="0"/>
                <a:cs typeface="Lucida Grande" charset="0"/>
              </a:rPr>
              <a:t>main menu </a:t>
            </a:r>
            <a:r>
              <a:rPr lang="en-GB" sz="1200" i="1" dirty="0">
                <a:latin typeface="Lucida Grande" charset="0"/>
                <a:ea typeface="Lucida Grande" charset="0"/>
                <a:cs typeface="Lucida Grande" charset="0"/>
              </a:rPr>
              <a:t>-&gt;</a:t>
            </a:r>
            <a:r>
              <a:rPr lang="en-GB" sz="1200" dirty="0">
                <a:latin typeface="Lucida Grande" charset="0"/>
                <a:ea typeface="Lucida Grande" charset="0"/>
                <a:cs typeface="Lucida Grande" charset="0"/>
              </a:rPr>
              <a:t> </a:t>
            </a:r>
            <a:r>
              <a:rPr lang="en-GB" sz="1200" i="1" dirty="0">
                <a:latin typeface="Lucida Grande" charset="0"/>
                <a:ea typeface="Lucida Grande" charset="0"/>
                <a:cs typeface="Lucida Grande" charset="0"/>
              </a:rPr>
              <a:t>view -&gt; </a:t>
            </a:r>
            <a:r>
              <a:rPr lang="en-GB" sz="1200" i="1" dirty="0" smtClean="0">
                <a:latin typeface="Lucida Grande" charset="0"/>
                <a:ea typeface="Lucida Grande" charset="0"/>
                <a:cs typeface="Lucida Grande" charset="0"/>
              </a:rPr>
              <a:t>New Blank Display. </a:t>
            </a:r>
            <a:r>
              <a:rPr lang="en-GB" sz="1200" dirty="0" smtClean="0">
                <a:latin typeface="Lucida Grande" charset="0"/>
                <a:ea typeface="Lucida Grande" charset="0"/>
                <a:cs typeface="Lucida Grande" charset="0"/>
              </a:rPr>
              <a:t>Drag and drop into it the spectra from sidebar.</a:t>
            </a:r>
            <a:r>
              <a:rPr lang="en-US" sz="1200" dirty="0">
                <a:latin typeface="Lucida Grande" charset="0"/>
                <a:ea typeface="Lucida Grande" charset="0"/>
                <a:cs typeface="Lucida Grande" charset="0"/>
              </a:rPr>
              <a:t>	</a:t>
            </a:r>
            <a:endParaRPr lang="en-US" sz="1200"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Mouse</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Pan   	-&gt;    Left Click and drag </a:t>
            </a:r>
            <a:r>
              <a:rPr lang="en-US" sz="1200" dirty="0">
                <a:latin typeface="Lucida Grande" charset="0"/>
                <a:ea typeface="Lucida Grande" charset="0"/>
                <a:cs typeface="Lucida Grande" charset="0"/>
              </a:rPr>
              <a:t>in display</a:t>
            </a:r>
            <a:r>
              <a:rPr lang="en-US" sz="1200" dirty="0" smtClean="0">
                <a:latin typeface="Lucida Grande" charset="0"/>
                <a:ea typeface="Lucida Grande" charset="0"/>
                <a:cs typeface="Lucida Grande" charset="0"/>
              </a:rPr>
              <a:t> </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Zoom in/out      -&gt;    Scroll </a:t>
            </a:r>
            <a:r>
              <a:rPr lang="en-US" sz="1200" dirty="0">
                <a:latin typeface="Lucida Grande" charset="0"/>
                <a:ea typeface="Lucida Grande" charset="0"/>
                <a:cs typeface="Lucida Grande" charset="0"/>
              </a:rPr>
              <a:t>wheel in </a:t>
            </a:r>
            <a:r>
              <a:rPr lang="en-US" sz="1200" dirty="0" smtClean="0">
                <a:latin typeface="Lucida Grande" charset="0"/>
                <a:ea typeface="Lucida Grande" charset="0"/>
                <a:cs typeface="Lucida Grande" charset="0"/>
              </a:rPr>
              <a:t>display </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Context menu	-&gt;    Right click</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Select a peak 	-&gt;    Left click on a peak symbol “X”</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Move a </a:t>
            </a:r>
            <a:r>
              <a:rPr lang="en-US" sz="1200" dirty="0">
                <a:latin typeface="Lucida Grande" charset="0"/>
                <a:ea typeface="Lucida Grande" charset="0"/>
                <a:cs typeface="Lucida Grande" charset="0"/>
              </a:rPr>
              <a:t>peak 	</a:t>
            </a:r>
            <a:r>
              <a:rPr lang="en-US" sz="1200" dirty="0" smtClean="0">
                <a:latin typeface="Lucida Grande" charset="0"/>
                <a:ea typeface="Lucida Grande" charset="0"/>
                <a:cs typeface="Lucida Grande" charset="0"/>
              </a:rPr>
              <a:t>-&gt;    select first then hold Middle and drag</a:t>
            </a: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endParaRPr lang="en-US" sz="900" dirty="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Shortcuts</a:t>
            </a:r>
          </a:p>
          <a:p>
            <a:pPr lvl="1" algn="just">
              <a:lnSpc>
                <a:spcPct val="150000"/>
              </a:lnSpc>
            </a:pPr>
            <a:r>
              <a:rPr lang="en-US" sz="1200" dirty="0" smtClean="0">
                <a:latin typeface="Lucida Grande" charset="0"/>
                <a:ea typeface="Lucida Grande" charset="0"/>
                <a:cs typeface="Lucida Grande" charset="0"/>
              </a:rPr>
              <a:t>The program uses several shortcuts, example “CL” for copying a peak list. You will need to  press the first </a:t>
            </a:r>
            <a:r>
              <a:rPr lang="en-US" sz="1200" dirty="0">
                <a:latin typeface="Lucida Grande" charset="0"/>
                <a:ea typeface="Lucida Grande" charset="0"/>
                <a:cs typeface="Lucida Grande" charset="0"/>
              </a:rPr>
              <a:t>letter on your keyboard e.g. “C”, followed by the second letter, e.g. “L” </a:t>
            </a:r>
            <a:r>
              <a:rPr lang="en-US" sz="1200" dirty="0" smtClean="0">
                <a:latin typeface="Lucida Grande" charset="0"/>
                <a:ea typeface="Lucida Grande" charset="0"/>
                <a:cs typeface="Lucida Grande" charset="0"/>
              </a:rPr>
              <a:t>. </a:t>
            </a:r>
          </a:p>
          <a:p>
            <a:pPr>
              <a:lnSpc>
                <a:spcPct val="150000"/>
              </a:lnSpc>
            </a:pPr>
            <a:endParaRPr lang="en-US" sz="1200" dirty="0" smtClean="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Fore more commands and operations: </a:t>
            </a: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r>
              <a:rPr lang="en-GB" sz="1200" dirty="0">
                <a:latin typeface="Lucida Grande" charset="0"/>
                <a:ea typeface="Lucida Grande" charset="0"/>
                <a:cs typeface="Lucida Grande" charset="0"/>
              </a:rPr>
              <a:t> main menu </a:t>
            </a:r>
            <a:r>
              <a:rPr lang="en-GB" sz="1200" i="1" dirty="0">
                <a:latin typeface="Lucida Grande" charset="0"/>
                <a:ea typeface="Lucida Grande" charset="0"/>
                <a:cs typeface="Lucida Grande" charset="0"/>
              </a:rPr>
              <a:t>-&gt;</a:t>
            </a:r>
            <a:r>
              <a:rPr lang="en-GB" sz="1200" dirty="0">
                <a:latin typeface="Lucida Grande" charset="0"/>
                <a:ea typeface="Lucida Grande" charset="0"/>
                <a:cs typeface="Lucida Grande" charset="0"/>
              </a:rPr>
              <a:t> </a:t>
            </a:r>
            <a:r>
              <a:rPr lang="en-GB" sz="1200" i="1" dirty="0" smtClean="0">
                <a:latin typeface="Lucida Grande" charset="0"/>
                <a:ea typeface="Lucida Grande" charset="0"/>
                <a:cs typeface="Lucida Grande" charset="0"/>
              </a:rPr>
              <a:t>help -&gt; Tutorial (Beginners) or Show Shortcuts</a:t>
            </a:r>
            <a:endParaRPr lang="en-GB" sz="1200" dirty="0">
              <a:latin typeface="Lucida Grande" charset="0"/>
              <a:ea typeface="Lucida Grande" charset="0"/>
              <a:cs typeface="Lucida Grande"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964" y="1039517"/>
            <a:ext cx="4608082" cy="3862411"/>
          </a:xfrm>
          <a:prstGeom prst="rect">
            <a:avLst/>
          </a:prstGeom>
        </p:spPr>
      </p:pic>
    </p:spTree>
    <p:extLst>
      <p:ext uri="{BB962C8B-B14F-4D97-AF65-F5344CB8AC3E}">
        <p14:creationId xmlns:p14="http://schemas.microsoft.com/office/powerpoint/2010/main" val="8875363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7033" y="792362"/>
            <a:ext cx="6858000" cy="50338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378875" y="179276"/>
            <a:ext cx="2100254" cy="461665"/>
          </a:xfrm>
          <a:prstGeom prst="rect">
            <a:avLst/>
          </a:prstGeom>
        </p:spPr>
        <p:txBody>
          <a:bodyPr wrap="none">
            <a:spAutoFit/>
          </a:bodyPr>
          <a:lstStyle/>
          <a:p>
            <a:pPr algn="ctr"/>
            <a:r>
              <a:rPr lang="en-GB" sz="2400">
                <a:latin typeface="Lucida Grande" charset="0"/>
                <a:ea typeface="ＭＳ 明朝" charset="-128"/>
              </a:rPr>
              <a:t>Open Project</a:t>
            </a:r>
            <a:endParaRPr lang="en-US" sz="1801" dirty="0"/>
          </a:p>
        </p:txBody>
      </p:sp>
      <p:sp>
        <p:nvSpPr>
          <p:cNvPr id="11" name="Rectangle 10"/>
          <p:cNvSpPr/>
          <p:nvPr/>
        </p:nvSpPr>
        <p:spPr>
          <a:xfrm>
            <a:off x="-7028" y="5968300"/>
            <a:ext cx="592646" cy="461665"/>
          </a:xfrm>
          <a:prstGeom prst="rect">
            <a:avLst/>
          </a:prstGeom>
        </p:spPr>
        <p:txBody>
          <a:bodyPr wrap="square">
            <a:spAutoFit/>
          </a:bodyPr>
          <a:lstStyle/>
          <a:p>
            <a:pPr algn="ctr"/>
            <a:r>
              <a:rPr lang="en-GB" sz="2400" dirty="0" smtClean="0">
                <a:latin typeface="Lucida Grande" charset="0"/>
                <a:ea typeface="ＭＳ 明朝" charset="-128"/>
              </a:rPr>
              <a:t>1</a:t>
            </a:r>
            <a:r>
              <a:rPr lang="en-GB" sz="1401" dirty="0">
                <a:latin typeface="Lucida Grande" charset="0"/>
                <a:ea typeface="ＭＳ 明朝" charset="-128"/>
              </a:rPr>
              <a:t>B</a:t>
            </a:r>
            <a:endParaRPr lang="en-US" sz="1801" dirty="0"/>
          </a:p>
        </p:txBody>
      </p:sp>
      <p:sp>
        <p:nvSpPr>
          <p:cNvPr id="12" name="Rectangle 11"/>
          <p:cNvSpPr/>
          <p:nvPr/>
        </p:nvSpPr>
        <p:spPr>
          <a:xfrm>
            <a:off x="575999" y="5999237"/>
            <a:ext cx="6053401" cy="1754326"/>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Toggle off all spectra apart from </a:t>
            </a:r>
            <a:r>
              <a:rPr lang="en-US" sz="1200" b="1" dirty="0" smtClean="0">
                <a:latin typeface="Lucida Grande" charset="0"/>
                <a:ea typeface="Lucida Grande" charset="0"/>
                <a:cs typeface="Lucida Grande" charset="0"/>
              </a:rPr>
              <a:t>Tstar-2:00eq </a:t>
            </a:r>
            <a:r>
              <a:rPr lang="en-US" sz="1200" b="1" dirty="0">
                <a:latin typeface="Lucida Grande" charset="0"/>
                <a:ea typeface="Lucida Grande" charset="0"/>
                <a:cs typeface="Lucida Grande" charset="0"/>
              </a:rPr>
              <a:t>on the toolbar. </a:t>
            </a:r>
            <a:br>
              <a:rPr lang="en-US" sz="1200" b="1" dirty="0">
                <a:latin typeface="Lucida Grande" charset="0"/>
                <a:ea typeface="Lucida Grande" charset="0"/>
                <a:cs typeface="Lucida Grande" charset="0"/>
              </a:rPr>
            </a:b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US" sz="1200" dirty="0">
                <a:latin typeface="Lucida Grande" charset="0"/>
                <a:ea typeface="Lucida Grande" charset="0"/>
                <a:cs typeface="Lucida Grande" charset="0"/>
              </a:rPr>
              <a:t>Click on the toolbar button of the first four spectra</a:t>
            </a:r>
            <a:r>
              <a:rPr lang="en-US" sz="1200" dirty="0">
                <a:latin typeface="Lucida Grande" charset="0"/>
                <a:ea typeface="Lucida Grande" charset="0"/>
                <a:cs typeface="Lucida Grande" charset="0"/>
                <a:sym typeface="Wingdings"/>
              </a:rPr>
              <a:t> (</a:t>
            </a:r>
            <a:r>
              <a:rPr lang="en-US" sz="1200" i="1" dirty="0">
                <a:latin typeface="Lucida Grande" charset="0"/>
                <a:ea typeface="Lucida Grande" charset="0"/>
                <a:cs typeface="Lucida Grande" charset="0"/>
                <a:sym typeface="Wingdings"/>
              </a:rPr>
              <a:t>a, b, c, d</a:t>
            </a:r>
            <a:r>
              <a:rPr lang="en-US" sz="1200" dirty="0">
                <a:latin typeface="Lucida Grande" charset="0"/>
                <a:ea typeface="Lucida Grande" charset="0"/>
                <a:cs typeface="Lucida Grande" charset="0"/>
                <a:sym typeface="Wingdings"/>
              </a:rPr>
              <a:t>).</a:t>
            </a:r>
            <a:br>
              <a:rPr lang="en-US" sz="1200" dirty="0">
                <a:latin typeface="Lucida Grande" charset="0"/>
                <a:ea typeface="Lucida Grande" charset="0"/>
                <a:cs typeface="Lucida Grande" charset="0"/>
                <a:sym typeface="Wingdings"/>
              </a:rPr>
            </a:br>
            <a:r>
              <a:rPr lang="en-US" sz="1200" dirty="0">
                <a:latin typeface="Lucida Grande" charset="0"/>
                <a:ea typeface="Lucida Grande" charset="0"/>
                <a:cs typeface="Lucida Grande" charset="0"/>
                <a:sym typeface="Wingdings"/>
              </a:rPr>
              <a:t>The buttons will change </a:t>
            </a:r>
            <a:r>
              <a:rPr lang="en-GB" sz="1200" dirty="0">
                <a:latin typeface="Lucida Grande" charset="0"/>
                <a:ea typeface="Lucida Grande" charset="0"/>
                <a:cs typeface="Lucida Grande" charset="0"/>
                <a:sym typeface="Wingdings"/>
              </a:rPr>
              <a:t>colour</a:t>
            </a:r>
            <a:r>
              <a:rPr lang="en-US" sz="1200" dirty="0">
                <a:latin typeface="Lucida Grande" charset="0"/>
                <a:ea typeface="Lucida Grande" charset="0"/>
                <a:cs typeface="Lucida Grande" charset="0"/>
                <a:sym typeface="Wingdings"/>
              </a:rPr>
              <a:t> from dark orange* </a:t>
            </a:r>
            <a:r>
              <a:rPr lang="en-US" sz="1200" dirty="0" smtClean="0">
                <a:latin typeface="Lucida Grande" charset="0"/>
                <a:ea typeface="Lucida Grande" charset="0"/>
                <a:cs typeface="Lucida Grande" charset="0"/>
                <a:sym typeface="Wingdings"/>
              </a:rPr>
              <a:t>(spectrum </a:t>
            </a:r>
            <a:r>
              <a:rPr lang="en-US" sz="1200" dirty="0">
                <a:latin typeface="Lucida Grande" charset="0"/>
                <a:ea typeface="Lucida Grande" charset="0"/>
                <a:cs typeface="Lucida Grande" charset="0"/>
                <a:sym typeface="Wingdings"/>
              </a:rPr>
              <a:t>visible on the display, “toggle On”)  to light yellow* </a:t>
            </a:r>
            <a:r>
              <a:rPr lang="en-US" sz="1200" dirty="0" smtClean="0">
                <a:latin typeface="Lucida Grande" charset="0"/>
                <a:ea typeface="Lucida Grande" charset="0"/>
                <a:cs typeface="Lucida Grande" charset="0"/>
                <a:sym typeface="Wingdings"/>
              </a:rPr>
              <a:t>(spectrum </a:t>
            </a:r>
            <a:r>
              <a:rPr lang="en-US" sz="1200" dirty="0">
                <a:latin typeface="Lucida Grande" charset="0"/>
                <a:ea typeface="Lucida Grande" charset="0"/>
                <a:cs typeface="Lucida Grande" charset="0"/>
                <a:sym typeface="Wingdings"/>
              </a:rPr>
              <a:t>hidden on the display, “toggle Off”) </a:t>
            </a:r>
            <a:endParaRPr lang="en-GB" sz="1200" dirty="0">
              <a:latin typeface="Lucida Grande" charset="0"/>
              <a:ea typeface="Lucida Grande" charset="0"/>
              <a:cs typeface="Lucida Grande" charset="0"/>
            </a:endParaRPr>
          </a:p>
        </p:txBody>
      </p:sp>
      <p:sp>
        <p:nvSpPr>
          <p:cNvPr id="18" name="TextBox 17"/>
          <p:cNvSpPr txBox="1"/>
          <p:nvPr/>
        </p:nvSpPr>
        <p:spPr>
          <a:xfrm>
            <a:off x="2753768" y="9144626"/>
            <a:ext cx="3483325" cy="307905"/>
          </a:xfrm>
          <a:prstGeom prst="rect">
            <a:avLst/>
          </a:prstGeom>
          <a:noFill/>
          <a:ln>
            <a:noFill/>
          </a:ln>
        </p:spPr>
        <p:txBody>
          <a:bodyPr wrap="square" rtlCol="0">
            <a:spAutoFit/>
          </a:bodyPr>
          <a:lstStyle/>
          <a:p>
            <a:r>
              <a:rPr lang="en-US" sz="1401" b="1" dirty="0" smtClean="0">
                <a:latin typeface="Lucida Grande" charset="0"/>
                <a:ea typeface="Lucida Grande" charset="0"/>
                <a:cs typeface="Lucida Grande" charset="0"/>
              </a:rPr>
              <a:t>1 Click </a:t>
            </a:r>
            <a:r>
              <a:rPr lang="en-US" sz="1401" b="1" dirty="0">
                <a:latin typeface="Lucida Grande" charset="0"/>
                <a:ea typeface="Lucida Grande" charset="0"/>
                <a:cs typeface="Lucida Grande" charset="0"/>
              </a:rPr>
              <a:t>to toggle </a:t>
            </a:r>
            <a:r>
              <a:rPr lang="en-US" sz="1401" b="1" dirty="0" smtClean="0">
                <a:latin typeface="Lucida Grande" charset="0"/>
                <a:ea typeface="Lucida Grande" charset="0"/>
                <a:cs typeface="Lucida Grande" charset="0"/>
              </a:rPr>
              <a:t>on the </a:t>
            </a:r>
            <a:r>
              <a:rPr lang="en-US" sz="1401" b="1" dirty="0">
                <a:latin typeface="Lucida Grande" charset="0"/>
                <a:ea typeface="Lucida Grande" charset="0"/>
                <a:cs typeface="Lucida Grande" charset="0"/>
              </a:rPr>
              <a:t>spectra</a:t>
            </a:r>
            <a:endParaRPr lang="en-GB" sz="1401" dirty="0"/>
          </a:p>
        </p:txBody>
      </p:sp>
      <p:sp>
        <p:nvSpPr>
          <p:cNvPr id="17" name="Down Arrow 16"/>
          <p:cNvSpPr/>
          <p:nvPr/>
        </p:nvSpPr>
        <p:spPr>
          <a:xfrm rot="10800000" flipV="1">
            <a:off x="2527626" y="8979974"/>
            <a:ext cx="280850" cy="575365"/>
          </a:xfrm>
          <a:prstGeom prst="downArrow">
            <a:avLst>
              <a:gd name="adj1" fmla="val 37845"/>
              <a:gd name="adj2" fmla="val 50000"/>
            </a:avLst>
          </a:prstGeom>
          <a:solidFill>
            <a:srgbClr val="03B9FF"/>
          </a:solidFill>
          <a:ln>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0" name="Left Brace 19"/>
          <p:cNvSpPr/>
          <p:nvPr/>
        </p:nvSpPr>
        <p:spPr>
          <a:xfrm rot="16200000">
            <a:off x="2515228" y="6999873"/>
            <a:ext cx="305649" cy="3983856"/>
          </a:xfrm>
          <a:prstGeom prst="leftBrace">
            <a:avLst/>
          </a:prstGeom>
          <a:noFill/>
          <a:ln w="28575">
            <a:solidFill>
              <a:srgbClr val="03B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1"/>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220" y="1079365"/>
            <a:ext cx="5166687" cy="4330623"/>
          </a:xfrm>
          <a:prstGeom prst="rect">
            <a:avLst/>
          </a:prstGeom>
        </p:spPr>
      </p:pic>
      <p:sp>
        <p:nvSpPr>
          <p:cNvPr id="6" name="Rectangle 5"/>
          <p:cNvSpPr/>
          <p:nvPr/>
        </p:nvSpPr>
        <p:spPr>
          <a:xfrm>
            <a:off x="1475260" y="1222328"/>
            <a:ext cx="1824829" cy="329953"/>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 name="TextBox 7"/>
          <p:cNvSpPr txBox="1"/>
          <p:nvPr/>
        </p:nvSpPr>
        <p:spPr>
          <a:xfrm>
            <a:off x="3922481" y="871118"/>
            <a:ext cx="2299063" cy="307905"/>
          </a:xfrm>
          <a:prstGeom prst="rect">
            <a:avLst/>
          </a:prstGeom>
          <a:solidFill>
            <a:schemeClr val="bg1"/>
          </a:solidFill>
          <a:ln>
            <a:noFill/>
          </a:ln>
        </p:spPr>
        <p:txBody>
          <a:bodyPr wrap="square" rtlCol="0">
            <a:spAutoFit/>
          </a:bodyPr>
          <a:lstStyle/>
          <a:p>
            <a:r>
              <a:rPr lang="en-US" sz="1401" b="1" dirty="0">
                <a:latin typeface="Lucida Grande" charset="0"/>
                <a:ea typeface="Lucida Grande" charset="0"/>
                <a:cs typeface="Lucida Grande" charset="0"/>
              </a:rPr>
              <a:t>Toolbar buttons</a:t>
            </a:r>
            <a:endParaRPr lang="en-GB" sz="1401" dirty="0"/>
          </a:p>
        </p:txBody>
      </p:sp>
      <p:sp>
        <p:nvSpPr>
          <p:cNvPr id="15" name="Down Arrow 14"/>
          <p:cNvSpPr/>
          <p:nvPr/>
        </p:nvSpPr>
        <p:spPr>
          <a:xfrm rot="15231624" flipV="1">
            <a:off x="3419807" y="834145"/>
            <a:ext cx="319308" cy="621785"/>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618" y="8154567"/>
            <a:ext cx="4851400" cy="495300"/>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618" y="9725106"/>
            <a:ext cx="5023448" cy="727078"/>
          </a:xfrm>
          <a:prstGeom prst="rect">
            <a:avLst/>
          </a:prstGeom>
        </p:spPr>
      </p:pic>
    </p:spTree>
    <p:extLst>
      <p:ext uri="{BB962C8B-B14F-4D97-AF65-F5344CB8AC3E}">
        <p14:creationId xmlns:p14="http://schemas.microsoft.com/office/powerpoint/2010/main" val="115853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3"/>
            <a:ext cx="68580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0" name="Rectangle 9"/>
          <p:cNvSpPr/>
          <p:nvPr/>
        </p:nvSpPr>
        <p:spPr>
          <a:xfrm>
            <a:off x="2252239" y="179276"/>
            <a:ext cx="2353529" cy="461665"/>
          </a:xfrm>
          <a:prstGeom prst="rect">
            <a:avLst/>
          </a:prstGeom>
        </p:spPr>
        <p:txBody>
          <a:bodyPr wrap="none">
            <a:spAutoFit/>
          </a:bodyPr>
          <a:lstStyle/>
          <a:p>
            <a:pPr algn="ctr"/>
            <a:r>
              <a:rPr lang="en-GB" sz="2400" dirty="0">
                <a:latin typeface="Lucida Grande" charset="0"/>
                <a:ea typeface="ＭＳ 明朝" charset="-128"/>
              </a:rPr>
              <a:t>Copy Peak List</a:t>
            </a:r>
            <a:endParaRPr lang="en-US" sz="1801" dirty="0"/>
          </a:p>
        </p:txBody>
      </p:sp>
      <p:sp>
        <p:nvSpPr>
          <p:cNvPr id="11" name="Rectangle 10"/>
          <p:cNvSpPr/>
          <p:nvPr/>
        </p:nvSpPr>
        <p:spPr>
          <a:xfrm>
            <a:off x="0" y="7922393"/>
            <a:ext cx="632012"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A</a:t>
            </a:r>
            <a:endParaRPr lang="en-US" sz="1801" dirty="0"/>
          </a:p>
        </p:txBody>
      </p:sp>
      <p:sp>
        <p:nvSpPr>
          <p:cNvPr id="12" name="Rectangle 11"/>
          <p:cNvSpPr/>
          <p:nvPr/>
        </p:nvSpPr>
        <p:spPr>
          <a:xfrm>
            <a:off x="477982" y="7922393"/>
            <a:ext cx="6155047" cy="2862322"/>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the peak list tree item “</a:t>
            </a:r>
            <a:r>
              <a:rPr lang="en-US" sz="1200" b="1" dirty="0" err="1" smtClean="0">
                <a:latin typeface="Lucida Grande" charset="0"/>
                <a:ea typeface="Lucida Grande" charset="0"/>
                <a:cs typeface="Lucida Grande" charset="0"/>
              </a:rPr>
              <a:t>PL:Tstar-free</a:t>
            </a:r>
            <a:r>
              <a:rPr lang="en-US" sz="1200" b="1" dirty="0">
                <a:latin typeface="Lucida Grande" charset="0"/>
                <a:ea typeface="Lucida Grande" charset="0"/>
                <a:cs typeface="Lucida Grande" charset="0"/>
              </a:rPr>
              <a:t>” into the spectrum display. </a:t>
            </a:r>
          </a:p>
          <a:p>
            <a:pPr marL="171454" indent="-171454">
              <a:lnSpc>
                <a:spcPct val="150000"/>
              </a:lnSpc>
              <a:buFont typeface="Arial" charset="0"/>
              <a:buChar char="•"/>
            </a:pPr>
            <a:r>
              <a:rPr lang="en-US" sz="1200" dirty="0">
                <a:latin typeface="Lucida Grande" charset="0"/>
                <a:ea typeface="Lucida Grande" charset="0"/>
                <a:cs typeface="Lucida Grande" charset="0"/>
              </a:rPr>
              <a:t>On side bar, expand the tree:</a:t>
            </a:r>
          </a:p>
          <a:p>
            <a:pPr marL="628666" lvl="1" indent="-171454">
              <a:lnSpc>
                <a:spcPct val="150000"/>
              </a:lnSpc>
              <a:buFont typeface="ArialUnicodeMS" charset="0"/>
              <a:buChar char="▼"/>
            </a:pPr>
            <a:r>
              <a:rPr lang="en-US" sz="1200" dirty="0" err="1" smtClean="0">
                <a:solidFill>
                  <a:srgbClr val="002060"/>
                </a:solidFill>
                <a:latin typeface="Lucida Grande" charset="0"/>
                <a:ea typeface="Lucida Grande" charset="0"/>
                <a:cs typeface="Lucida Grande" charset="0"/>
              </a:rPr>
              <a:t>tStar</a:t>
            </a:r>
            <a:endParaRPr lang="en-US" sz="1200" dirty="0">
              <a:solidFill>
                <a:srgbClr val="002060"/>
              </a:solidFill>
              <a:latin typeface="Lucida Grande" charset="0"/>
              <a:ea typeface="Lucida Grande" charset="0"/>
              <a:cs typeface="Lucida Grande" charset="0"/>
            </a:endParaRPr>
          </a:p>
          <a:p>
            <a:pPr marL="1085877" lvl="2" indent="-171454">
              <a:lnSpc>
                <a:spcPct val="150000"/>
              </a:lnSpc>
              <a:buFont typeface="ArialUnicodeMS" charset="0"/>
              <a:buChar char="▼"/>
            </a:pPr>
            <a:r>
              <a:rPr lang="en-US" sz="1200" dirty="0">
                <a:solidFill>
                  <a:srgbClr val="002060"/>
                </a:solidFill>
                <a:latin typeface="Lucida Grande" charset="0"/>
                <a:ea typeface="Lucida Grande" charset="0"/>
                <a:cs typeface="Lucida Grande" charset="0"/>
              </a:rPr>
              <a:t>Spectra</a:t>
            </a:r>
          </a:p>
          <a:p>
            <a:pPr marL="1543088" lvl="3" indent="-171454">
              <a:lnSpc>
                <a:spcPct val="150000"/>
              </a:lnSpc>
              <a:buFont typeface="ArialUnicodeMS" charset="0"/>
              <a:buChar char="▼"/>
            </a:pPr>
            <a:r>
              <a:rPr lang="en-US" sz="1200" dirty="0" err="1" smtClean="0">
                <a:solidFill>
                  <a:srgbClr val="002060"/>
                </a:solidFill>
                <a:latin typeface="Lucida Grande" charset="0"/>
                <a:ea typeface="Lucida Grande" charset="0"/>
                <a:cs typeface="Lucida Grande" charset="0"/>
              </a:rPr>
              <a:t>SP:</a:t>
            </a:r>
            <a:r>
              <a:rPr lang="en-US" sz="1200" dirty="0" err="1" smtClean="0">
                <a:latin typeface="Lucida Grande" charset="0"/>
                <a:ea typeface="Lucida Grande" charset="0"/>
                <a:cs typeface="Lucida Grande" charset="0"/>
              </a:rPr>
              <a:t>Tstar-free</a:t>
            </a:r>
            <a:r>
              <a:rPr lang="en-US" sz="1200" dirty="0" smtClean="0">
                <a:latin typeface="Lucida Grande" charset="0"/>
                <a:ea typeface="Lucida Grande" charset="0"/>
                <a:cs typeface="Lucida Grande" charset="0"/>
              </a:rPr>
              <a:t> </a:t>
            </a:r>
            <a:r>
              <a:rPr lang="en-US" sz="1200" dirty="0">
                <a:solidFill>
                  <a:srgbClr val="002060"/>
                </a:solidFill>
                <a:latin typeface="Lucida Grande" charset="0"/>
                <a:ea typeface="Lucida Grande" charset="0"/>
                <a:cs typeface="Lucida Grande" charset="0"/>
              </a:rPr>
              <a:t/>
            </a:r>
            <a:br>
              <a:rPr lang="en-US" sz="1200" dirty="0">
                <a:solidFill>
                  <a:srgbClr val="002060"/>
                </a:solidFill>
                <a:latin typeface="Lucida Grande" charset="0"/>
                <a:ea typeface="Lucida Grande" charset="0"/>
                <a:cs typeface="Lucida Grande" charset="0"/>
              </a:rPr>
            </a:br>
            <a:r>
              <a:rPr lang="en-US" sz="1200" dirty="0">
                <a:solidFill>
                  <a:srgbClr val="002060"/>
                </a:solidFill>
                <a:latin typeface="Lucida Grande" charset="0"/>
                <a:ea typeface="Lucida Grande" charset="0"/>
                <a:cs typeface="Lucida Grande" charset="0"/>
              </a:rPr>
              <a:t> </a:t>
            </a:r>
            <a:r>
              <a:rPr lang="en-US" sz="1200" dirty="0" smtClean="0">
                <a:solidFill>
                  <a:srgbClr val="002060"/>
                </a:solidFill>
                <a:latin typeface="Lucida Grande" charset="0"/>
                <a:ea typeface="Lucida Grande" charset="0"/>
                <a:cs typeface="Lucida Grande" charset="0"/>
              </a:rPr>
              <a:t>PL:</a:t>
            </a:r>
            <a:r>
              <a:rPr lang="en-US" sz="1200" dirty="0" smtClean="0">
                <a:latin typeface="Lucida Grande" charset="0"/>
                <a:ea typeface="Lucida Grande" charset="0"/>
                <a:cs typeface="Lucida Grande" charset="0"/>
              </a:rPr>
              <a:t>Tstar-free.2</a:t>
            </a:r>
            <a:endParaRPr lang="en-US" sz="1200" dirty="0">
              <a:solidFill>
                <a:srgbClr val="002060"/>
              </a:solidFill>
              <a:latin typeface="Lucida Grande" charset="0"/>
              <a:ea typeface="Lucida Grande" charset="0"/>
              <a:cs typeface="Lucida Grande" charset="0"/>
            </a:endParaRPr>
          </a:p>
          <a:p>
            <a:pPr marL="1085877" lvl="2" indent="-171454">
              <a:lnSpc>
                <a:spcPct val="150000"/>
              </a:lnSpc>
              <a:buFont typeface="ArialUnicodeMS" charset="0"/>
              <a:buChar char="▼"/>
            </a:pP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US" sz="1200" dirty="0">
                <a:latin typeface="Lucida Grande" charset="0"/>
                <a:ea typeface="Lucida Grande" charset="0"/>
                <a:cs typeface="Lucida Grande" charset="0"/>
              </a:rPr>
              <a:t>Click to select </a:t>
            </a:r>
            <a:r>
              <a:rPr lang="en-US" sz="1200" dirty="0" smtClean="0">
                <a:latin typeface="Lucida Grande" charset="0"/>
                <a:ea typeface="Lucida Grande" charset="0"/>
                <a:cs typeface="Lucida Grande" charset="0"/>
              </a:rPr>
              <a:t>PL:a-Tstar-free.2, </a:t>
            </a:r>
            <a:r>
              <a:rPr lang="en-US" sz="1200" dirty="0">
                <a:latin typeface="Lucida Grande" charset="0"/>
                <a:ea typeface="Lucida Grande" charset="0"/>
                <a:cs typeface="Lucida Grande" charset="0"/>
              </a:rPr>
              <a:t>drag and drop the item into the spectrum display</a:t>
            </a:r>
            <a:r>
              <a:rPr lang="en-US" sz="1200" dirty="0" smtClean="0">
                <a:latin typeface="Lucida Grande" charset="0"/>
                <a:ea typeface="Lucida Grande" charset="0"/>
                <a:cs typeface="Lucida Grande" charset="0"/>
              </a:rPr>
              <a:t>.</a:t>
            </a:r>
            <a:endParaRPr lang="en-US" sz="1200" dirty="0">
              <a:latin typeface="Lucida Grande" charset="0"/>
              <a:ea typeface="Lucida Grande" charset="0"/>
              <a:cs typeface="Lucida Grande" charset="0"/>
            </a:endParaRPr>
          </a:p>
        </p:txBody>
      </p:sp>
      <p:sp>
        <p:nvSpPr>
          <p:cNvPr id="14" name="Rectangle 13"/>
          <p:cNvSpPr/>
          <p:nvPr/>
        </p:nvSpPr>
        <p:spPr>
          <a:xfrm>
            <a:off x="49269" y="6097324"/>
            <a:ext cx="6583760" cy="646331"/>
          </a:xfrm>
          <a:prstGeom prst="rect">
            <a:avLst/>
          </a:prstGeom>
        </p:spPr>
        <p:txBody>
          <a:bodyPr wrap="square">
            <a:spAutoFit/>
          </a:bodyPr>
          <a:lstStyle/>
          <a:p>
            <a:pPr>
              <a:lnSpc>
                <a:spcPct val="150000"/>
              </a:lnSpc>
            </a:pPr>
            <a:r>
              <a:rPr lang="en-US" sz="1200" dirty="0" smtClean="0">
                <a:latin typeface="Lucida Grande" charset="0"/>
                <a:ea typeface="Lucida Grande" charset="0"/>
                <a:cs typeface="Lucida Grande" charset="0"/>
              </a:rPr>
              <a:t>Only the Free-Form </a:t>
            </a:r>
            <a:r>
              <a:rPr lang="en-US" sz="1200" dirty="0" err="1" smtClean="0">
                <a:latin typeface="Lucida Grande" charset="0"/>
                <a:ea typeface="Lucida Grande" charset="0"/>
                <a:cs typeface="Lucida Grande" charset="0"/>
              </a:rPr>
              <a:t>Tstar</a:t>
            </a:r>
            <a:r>
              <a:rPr lang="en-US" sz="1200" dirty="0" smtClean="0">
                <a:latin typeface="Lucida Grande" charset="0"/>
                <a:ea typeface="Lucida Grande" charset="0"/>
                <a:cs typeface="Lucida Grande" charset="0"/>
              </a:rPr>
              <a:t> has a peak list. You will need to copy this peak list to a spectrum recorded with </a:t>
            </a:r>
            <a:r>
              <a:rPr lang="en-US" sz="1200" dirty="0" err="1" smtClean="0">
                <a:latin typeface="Lucida Grande" charset="0"/>
                <a:ea typeface="Lucida Grande" charset="0"/>
                <a:cs typeface="Lucida Grande" charset="0"/>
              </a:rPr>
              <a:t>Tstar</a:t>
            </a:r>
            <a:r>
              <a:rPr lang="en-US" sz="1200" dirty="0" smtClean="0">
                <a:latin typeface="Lucida Grande" charset="0"/>
                <a:ea typeface="Lucida Grande" charset="0"/>
                <a:cs typeface="Lucida Grande" charset="0"/>
              </a:rPr>
              <a:t> bound to the RNA.  </a:t>
            </a:r>
            <a:endParaRPr lang="en-US" sz="1200" dirty="0">
              <a:latin typeface="Lucida Grande" charset="0"/>
              <a:ea typeface="Lucida Grande" charset="0"/>
              <a:cs typeface="Lucida Grande"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53" y="1295647"/>
            <a:ext cx="6227392" cy="4407975"/>
          </a:xfrm>
          <a:prstGeom prst="rect">
            <a:avLst/>
          </a:prstGeom>
        </p:spPr>
      </p:pic>
      <p:sp>
        <p:nvSpPr>
          <p:cNvPr id="4" name="TextBox 3"/>
          <p:cNvSpPr txBox="1"/>
          <p:nvPr/>
        </p:nvSpPr>
        <p:spPr>
          <a:xfrm>
            <a:off x="1958067" y="2670837"/>
            <a:ext cx="2957948" cy="646587"/>
          </a:xfrm>
          <a:prstGeom prst="rect">
            <a:avLst/>
          </a:prstGeom>
          <a:solidFill>
            <a:schemeClr val="bg1"/>
          </a:solidFill>
          <a:ln>
            <a:solidFill>
              <a:srgbClr val="03B9FF"/>
            </a:solidFill>
          </a:ln>
        </p:spPr>
        <p:txBody>
          <a:bodyPr wrap="square" rtlCol="0">
            <a:spAutoFit/>
          </a:bodyPr>
          <a:lstStyle/>
          <a:p>
            <a:r>
              <a:rPr lang="en-GB" sz="1801" dirty="0"/>
              <a:t>Drop “</a:t>
            </a:r>
            <a:r>
              <a:rPr lang="en-GB" sz="1801" dirty="0" smtClean="0"/>
              <a:t>PL</a:t>
            </a:r>
            <a:r>
              <a:rPr lang="en-US" dirty="0" smtClean="0">
                <a:solidFill>
                  <a:srgbClr val="002060"/>
                </a:solidFill>
                <a:latin typeface="Lucida Grande" charset="0"/>
                <a:ea typeface="Lucida Grande" charset="0"/>
                <a:cs typeface="Lucida Grande" charset="0"/>
              </a:rPr>
              <a:t>:</a:t>
            </a:r>
            <a:r>
              <a:rPr lang="en-US" dirty="0" smtClean="0">
                <a:latin typeface="Lucida Grande" charset="0"/>
                <a:ea typeface="Lucida Grande" charset="0"/>
                <a:cs typeface="Lucida Grande" charset="0"/>
              </a:rPr>
              <a:t>Tstar-free.2</a:t>
            </a:r>
            <a:r>
              <a:rPr lang="en-GB" sz="1801" dirty="0" smtClean="0"/>
              <a:t>” </a:t>
            </a:r>
            <a:r>
              <a:rPr lang="en-GB" sz="1801" dirty="0" smtClean="0"/>
              <a:t>here</a:t>
            </a:r>
            <a:endParaRPr lang="en-GB" sz="1801" dirty="0"/>
          </a:p>
        </p:txBody>
      </p:sp>
      <p:sp>
        <p:nvSpPr>
          <p:cNvPr id="6" name="Down Arrow 5"/>
          <p:cNvSpPr/>
          <p:nvPr/>
        </p:nvSpPr>
        <p:spPr>
          <a:xfrm rot="18613114">
            <a:off x="1501012" y="1904315"/>
            <a:ext cx="201957" cy="933948"/>
          </a:xfrm>
          <a:prstGeom prst="downArrow">
            <a:avLst>
              <a:gd name="adj1" fmla="val 33620"/>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dirty="0"/>
          </a:p>
        </p:txBody>
      </p:sp>
    </p:spTree>
    <p:extLst>
      <p:ext uri="{BB962C8B-B14F-4D97-AF65-F5344CB8AC3E}">
        <p14:creationId xmlns:p14="http://schemas.microsoft.com/office/powerpoint/2010/main" val="1532069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3"/>
            <a:ext cx="68580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0" name="Rectangle 9"/>
          <p:cNvSpPr/>
          <p:nvPr/>
        </p:nvSpPr>
        <p:spPr>
          <a:xfrm>
            <a:off x="2252239" y="179276"/>
            <a:ext cx="2353529" cy="461665"/>
          </a:xfrm>
          <a:prstGeom prst="rect">
            <a:avLst/>
          </a:prstGeom>
        </p:spPr>
        <p:txBody>
          <a:bodyPr wrap="none">
            <a:spAutoFit/>
          </a:bodyPr>
          <a:lstStyle/>
          <a:p>
            <a:pPr algn="ctr"/>
            <a:r>
              <a:rPr lang="en-GB" sz="2400" dirty="0">
                <a:latin typeface="Lucida Grande" charset="0"/>
                <a:ea typeface="ＭＳ 明朝" charset="-128"/>
              </a:rPr>
              <a:t>Copy Peak List</a:t>
            </a:r>
            <a:endParaRPr lang="en-US" sz="1801" dirty="0"/>
          </a:p>
        </p:txBody>
      </p:sp>
      <p:sp>
        <p:nvSpPr>
          <p:cNvPr id="11" name="Rectangle 10"/>
          <p:cNvSpPr/>
          <p:nvPr/>
        </p:nvSpPr>
        <p:spPr>
          <a:xfrm>
            <a:off x="-170328" y="7922393"/>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B</a:t>
            </a:r>
            <a:endParaRPr lang="en-US" sz="1801" dirty="0"/>
          </a:p>
        </p:txBody>
      </p:sp>
      <p:sp>
        <p:nvSpPr>
          <p:cNvPr id="12" name="Rectangle 11"/>
          <p:cNvSpPr/>
          <p:nvPr/>
        </p:nvSpPr>
        <p:spPr>
          <a:xfrm>
            <a:off x="477982" y="7922393"/>
            <a:ext cx="6003500" cy="2585323"/>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Select target Spectrum: e-200. </a:t>
            </a: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r>
              <a:rPr lang="en-GB" sz="1200" dirty="0">
                <a:latin typeface="Lucida Grande" charset="0"/>
                <a:ea typeface="Lucida Grande" charset="0"/>
                <a:cs typeface="Lucida Grande" charset="0"/>
              </a:rPr>
              <a:t>A new popup will open, the first entry is the </a:t>
            </a:r>
            <a:r>
              <a:rPr lang="en-GB" sz="1200" dirty="0" smtClean="0">
                <a:latin typeface="Lucida Grande" charset="0"/>
                <a:ea typeface="Lucida Grande" charset="0"/>
                <a:cs typeface="Lucida Grande" charset="0"/>
              </a:rPr>
              <a:t>peak list </a:t>
            </a:r>
            <a:r>
              <a:rPr lang="en-GB" sz="1200" dirty="0">
                <a:latin typeface="Lucida Grande" charset="0"/>
                <a:ea typeface="Lucida Grande" charset="0"/>
                <a:cs typeface="Lucida Grande" charset="0"/>
              </a:rPr>
              <a:t>source you want to copy; the second entry is the target </a:t>
            </a:r>
            <a:r>
              <a:rPr lang="en-GB" sz="1200" dirty="0" smtClean="0">
                <a:latin typeface="Lucida Grande" charset="0"/>
                <a:ea typeface="Lucida Grande" charset="0"/>
                <a:cs typeface="Lucida Grande" charset="0"/>
              </a:rPr>
              <a:t>spectrum</a:t>
            </a:r>
            <a:r>
              <a:rPr lang="en-GB" sz="1200" dirty="0">
                <a:latin typeface="Lucida Grande" charset="0"/>
                <a:ea typeface="Lucida Grande" charset="0"/>
                <a:cs typeface="Lucida Grande" charset="0"/>
              </a:rPr>
              <a:t>, where the </a:t>
            </a:r>
            <a:r>
              <a:rPr lang="en-GB" sz="1200" dirty="0" smtClean="0">
                <a:latin typeface="Lucida Grande" charset="0"/>
                <a:ea typeface="Lucida Grande" charset="0"/>
                <a:cs typeface="Lucida Grande" charset="0"/>
              </a:rPr>
              <a:t>peak list </a:t>
            </a:r>
            <a:r>
              <a:rPr lang="en-GB" sz="1200" dirty="0">
                <a:latin typeface="Lucida Grande" charset="0"/>
                <a:ea typeface="Lucida Grande" charset="0"/>
                <a:cs typeface="Lucida Grande" charset="0"/>
              </a:rPr>
              <a:t>will be copied.</a:t>
            </a:r>
          </a:p>
          <a:p>
            <a:pPr>
              <a:lnSpc>
                <a:spcPct val="150000"/>
              </a:lnSpc>
            </a:pPr>
            <a:endParaRPr lang="en-GB" sz="1200" dirty="0">
              <a:latin typeface="Lucida Grande" charset="0"/>
              <a:ea typeface="Lucida Grande" charset="0"/>
              <a:cs typeface="Lucida Grande" charset="0"/>
            </a:endParaRPr>
          </a:p>
          <a:p>
            <a:pPr>
              <a:lnSpc>
                <a:spcPct val="150000"/>
              </a:lnSpc>
            </a:pPr>
            <a:r>
              <a:rPr lang="en-GB" sz="1200" dirty="0">
                <a:latin typeface="Lucida Grande" charset="0"/>
                <a:ea typeface="Lucida Grande" charset="0"/>
                <a:cs typeface="Lucida Grande" charset="0"/>
              </a:rPr>
              <a:t>Select:</a:t>
            </a:r>
          </a:p>
          <a:p>
            <a:pPr marL="171454" indent="-171454">
              <a:lnSpc>
                <a:spcPct val="150000"/>
              </a:lnSpc>
              <a:buFont typeface="Arial" charset="0"/>
              <a:buChar char="•"/>
            </a:pPr>
            <a:r>
              <a:rPr lang="en-GB" sz="1200" i="1" dirty="0">
                <a:latin typeface="Lucida Grande" charset="0"/>
                <a:ea typeface="Lucida Grande" charset="0"/>
                <a:cs typeface="Lucida Grande" charset="0"/>
              </a:rPr>
              <a:t>Source </a:t>
            </a:r>
            <a:r>
              <a:rPr lang="en-GB" sz="1200" i="1" dirty="0" err="1">
                <a:latin typeface="Lucida Grande" charset="0"/>
                <a:ea typeface="Lucida Grande" charset="0"/>
                <a:cs typeface="Lucida Grande" charset="0"/>
              </a:rPr>
              <a:t>PeakList</a:t>
            </a:r>
            <a:r>
              <a:rPr lang="en-GB" sz="1200" dirty="0">
                <a:latin typeface="Lucida Grande" charset="0"/>
                <a:ea typeface="Lucida Grande" charset="0"/>
                <a:cs typeface="Lucida Grande" charset="0"/>
              </a:rPr>
              <a:t>: </a:t>
            </a:r>
            <a:r>
              <a:rPr lang="en-US" sz="1200" dirty="0">
                <a:latin typeface="Lucida Grande" charset="0"/>
                <a:ea typeface="Lucida Grande" charset="0"/>
                <a:cs typeface="Lucida Grande" charset="0"/>
              </a:rPr>
              <a:t>PL: </a:t>
            </a:r>
            <a:r>
              <a:rPr lang="en-US" sz="1200" dirty="0" err="1" smtClean="0">
                <a:latin typeface="Lucida Grande" charset="0"/>
                <a:ea typeface="Lucida Grande" charset="0"/>
                <a:cs typeface="Lucida Grande" charset="0"/>
              </a:rPr>
              <a:t>Tstar</a:t>
            </a:r>
            <a:r>
              <a:rPr lang="en-US" sz="1200" dirty="0" smtClean="0">
                <a:latin typeface="Lucida Grande" charset="0"/>
                <a:ea typeface="Lucida Grande" charset="0"/>
                <a:cs typeface="Lucida Grande" charset="0"/>
              </a:rPr>
              <a:t>-free </a:t>
            </a: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GB" sz="1200" i="1" dirty="0">
                <a:latin typeface="Lucida Grande" charset="0"/>
                <a:ea typeface="Lucida Grande" charset="0"/>
                <a:cs typeface="Lucida Grande" charset="0"/>
              </a:rPr>
              <a:t>Target Spectrum</a:t>
            </a:r>
            <a:r>
              <a:rPr lang="en-GB" sz="1200" dirty="0">
                <a:latin typeface="Lucida Grande" charset="0"/>
                <a:ea typeface="Lucida Grande" charset="0"/>
                <a:cs typeface="Lucida Grande" charset="0"/>
              </a:rPr>
              <a:t>: SP</a:t>
            </a:r>
            <a:r>
              <a:rPr lang="en-US" sz="1200" dirty="0" smtClean="0">
                <a:latin typeface="Lucida Grande" charset="0"/>
                <a:ea typeface="Lucida Grande" charset="0"/>
                <a:cs typeface="Lucida Grande" charset="0"/>
              </a:rPr>
              <a:t>:Tstar-2:00eq </a:t>
            </a: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US" sz="1200" dirty="0">
                <a:latin typeface="Lucida Grande" charset="0"/>
                <a:ea typeface="Lucida Grande" charset="0"/>
                <a:cs typeface="Lucida Grande" charset="0"/>
              </a:rPr>
              <a:t>Press Ok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360" y="1472212"/>
            <a:ext cx="3810000" cy="1930400"/>
          </a:xfrm>
          <a:prstGeom prst="rect">
            <a:avLst/>
          </a:prstGeom>
        </p:spPr>
      </p:pic>
      <p:sp>
        <p:nvSpPr>
          <p:cNvPr id="8" name="Rectangle 7"/>
          <p:cNvSpPr/>
          <p:nvPr/>
        </p:nvSpPr>
        <p:spPr>
          <a:xfrm>
            <a:off x="4030980" y="2865120"/>
            <a:ext cx="769620" cy="373380"/>
          </a:xfrm>
          <a:prstGeom prst="rect">
            <a:avLst/>
          </a:prstGeom>
          <a:noFill/>
          <a:ln w="3810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056845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523"/>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10771"/>
            <a:ext cx="68580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0" name="Rectangle 9"/>
          <p:cNvSpPr/>
          <p:nvPr/>
        </p:nvSpPr>
        <p:spPr>
          <a:xfrm>
            <a:off x="1569360" y="179276"/>
            <a:ext cx="3719288" cy="461665"/>
          </a:xfrm>
          <a:prstGeom prst="rect">
            <a:avLst/>
          </a:prstGeom>
        </p:spPr>
        <p:txBody>
          <a:bodyPr wrap="none">
            <a:spAutoFit/>
          </a:bodyPr>
          <a:lstStyle/>
          <a:p>
            <a:pPr algn="ctr"/>
            <a:r>
              <a:rPr lang="en-GB" sz="2400" dirty="0">
                <a:latin typeface="Lucida Grande" charset="0"/>
                <a:ea typeface="ＭＳ 明朝" charset="-128"/>
              </a:rPr>
              <a:t>Copy Peak </a:t>
            </a:r>
            <a:r>
              <a:rPr lang="en-GB" sz="2400" dirty="0" smtClean="0">
                <a:latin typeface="Lucida Grande" charset="0"/>
                <a:ea typeface="ＭＳ 明朝" charset="-128"/>
              </a:rPr>
              <a:t>List </a:t>
            </a:r>
            <a:r>
              <a:rPr lang="en-GB" b="1" dirty="0">
                <a:latin typeface="Lucida Grande" charset="0"/>
                <a:ea typeface="Lucida Grande" charset="0"/>
                <a:cs typeface="Lucida Grande" charset="0"/>
              </a:rPr>
              <a:t>(Optional) </a:t>
            </a:r>
            <a:endParaRPr lang="en-US" sz="1801" dirty="0"/>
          </a:p>
        </p:txBody>
      </p:sp>
      <p:sp>
        <p:nvSpPr>
          <p:cNvPr id="11" name="Rectangle 10"/>
          <p:cNvSpPr/>
          <p:nvPr/>
        </p:nvSpPr>
        <p:spPr>
          <a:xfrm>
            <a:off x="-170328" y="7922393"/>
            <a:ext cx="955964" cy="461665"/>
          </a:xfrm>
          <a:prstGeom prst="rect">
            <a:avLst/>
          </a:prstGeom>
        </p:spPr>
        <p:txBody>
          <a:bodyPr wrap="square">
            <a:spAutoFit/>
          </a:bodyPr>
          <a:lstStyle/>
          <a:p>
            <a:pPr algn="ctr"/>
            <a:r>
              <a:rPr lang="en-GB" sz="2400" dirty="0" smtClean="0">
                <a:latin typeface="Lucida Grande" charset="0"/>
                <a:ea typeface="ＭＳ 明朝" charset="-128"/>
              </a:rPr>
              <a:t>2</a:t>
            </a:r>
            <a:r>
              <a:rPr lang="en-GB" sz="1401" dirty="0" smtClean="0">
                <a:latin typeface="Lucida Grande" charset="0"/>
                <a:ea typeface="ＭＳ 明朝" charset="-128"/>
              </a:rPr>
              <a:t>C</a:t>
            </a:r>
            <a:endParaRPr lang="en-US" sz="1801" dirty="0"/>
          </a:p>
        </p:txBody>
      </p:sp>
      <p:sp>
        <p:nvSpPr>
          <p:cNvPr id="12" name="Rectangle 11"/>
          <p:cNvSpPr/>
          <p:nvPr/>
        </p:nvSpPr>
        <p:spPr>
          <a:xfrm>
            <a:off x="577989" y="9755137"/>
            <a:ext cx="6003500" cy="2031325"/>
          </a:xfrm>
          <a:prstGeom prst="rect">
            <a:avLst/>
          </a:prstGeom>
        </p:spPr>
        <p:txBody>
          <a:bodyPr wrap="square">
            <a:spAutoFit/>
          </a:bodyPr>
          <a:lstStyle/>
          <a:p>
            <a:pPr>
              <a:lnSpc>
                <a:spcPct val="150000"/>
              </a:lnSpc>
            </a:pPr>
            <a:r>
              <a:rPr lang="en-GB" sz="1200" b="1" dirty="0" smtClean="0">
                <a:latin typeface="Lucida Grande" charset="0"/>
                <a:ea typeface="Lucida Grande" charset="0"/>
                <a:cs typeface="Lucida Grande" charset="0"/>
              </a:rPr>
              <a:t>Double </a:t>
            </a:r>
            <a:r>
              <a:rPr lang="en-GB" sz="1200" b="1" dirty="0">
                <a:latin typeface="Lucida Grande" charset="0"/>
                <a:ea typeface="Lucida Grande" charset="0"/>
                <a:cs typeface="Lucida Grande" charset="0"/>
              </a:rPr>
              <a:t>Click on sidebar item “</a:t>
            </a:r>
            <a:r>
              <a:rPr lang="en-GB" sz="1200" b="1" dirty="0" smtClean="0">
                <a:solidFill>
                  <a:srgbClr val="002060"/>
                </a:solidFill>
                <a:latin typeface="Lucida Grande" charset="0"/>
                <a:ea typeface="Lucida Grande" charset="0"/>
                <a:cs typeface="Lucida Grande" charset="0"/>
              </a:rPr>
              <a:t>PL:</a:t>
            </a:r>
            <a:r>
              <a:rPr lang="en-US" sz="1200" b="1" dirty="0" smtClean="0">
                <a:latin typeface="Lucida Grande" charset="0"/>
                <a:ea typeface="Lucida Grande" charset="0"/>
                <a:cs typeface="Lucida Grande" charset="0"/>
              </a:rPr>
              <a:t>Tstar-2:00eq.2 </a:t>
            </a:r>
            <a:r>
              <a:rPr lang="en-GB" sz="1200" b="1" dirty="0">
                <a:solidFill>
                  <a:srgbClr val="002060"/>
                </a:solidFill>
                <a:latin typeface="Lucida Grande" charset="0"/>
                <a:ea typeface="Lucida Grande" charset="0"/>
                <a:cs typeface="Lucida Grande" charset="0"/>
              </a:rPr>
              <a:t>” </a:t>
            </a:r>
            <a:r>
              <a:rPr lang="en-GB" sz="1200" b="1" dirty="0">
                <a:latin typeface="Lucida Grande" charset="0"/>
                <a:ea typeface="Lucida Grande" charset="0"/>
                <a:cs typeface="Lucida Grande" charset="0"/>
              </a:rPr>
              <a:t>to change colours. </a:t>
            </a:r>
            <a:endParaRPr lang="en-GB" sz="1200" dirty="0">
              <a:latin typeface="Lucida Grande" charset="0"/>
              <a:ea typeface="Lucida Grande" charset="0"/>
              <a:cs typeface="Lucida Grande" charset="0"/>
            </a:endParaRPr>
          </a:p>
          <a:p>
            <a:pPr marL="171450" indent="-171450">
              <a:lnSpc>
                <a:spcPct val="150000"/>
              </a:lnSpc>
              <a:buFont typeface="Arial" charset="0"/>
              <a:buChar char="•"/>
            </a:pPr>
            <a:r>
              <a:rPr lang="en-GB" sz="1200" dirty="0" smtClean="0">
                <a:latin typeface="Lucida Grande" charset="0"/>
                <a:ea typeface="Lucida Grande" charset="0"/>
                <a:cs typeface="Lucida Grande" charset="0"/>
              </a:rPr>
              <a:t>Expand the spectrum item tree </a:t>
            </a:r>
            <a:r>
              <a:rPr lang="en-GB" sz="1200" i="1" dirty="0" smtClean="0">
                <a:latin typeface="Lucida Grande" charset="0"/>
                <a:ea typeface="Lucida Grande" charset="0"/>
                <a:cs typeface="Lucida Grande" charset="0"/>
              </a:rPr>
              <a:t>SP:e-tStar-200</a:t>
            </a:r>
            <a:r>
              <a:rPr lang="en-GB" sz="1200" dirty="0" smtClean="0">
                <a:latin typeface="Lucida Grande" charset="0"/>
                <a:ea typeface="Lucida Grande" charset="0"/>
                <a:cs typeface="Lucida Grande" charset="0"/>
              </a:rPr>
              <a:t> on side bar, like previously for the </a:t>
            </a:r>
            <a:r>
              <a:rPr lang="en-GB" sz="1200" i="1" dirty="0" err="1" smtClean="0">
                <a:latin typeface="Lucida Grande" charset="0"/>
                <a:ea typeface="Lucida Grande" charset="0"/>
                <a:cs typeface="Lucida Grande" charset="0"/>
              </a:rPr>
              <a:t>SP:free-tStar</a:t>
            </a:r>
            <a:endParaRPr lang="en-GB" sz="1200" dirty="0" smtClean="0">
              <a:latin typeface="Lucida Grande" charset="0"/>
              <a:ea typeface="Lucida Grande" charset="0"/>
              <a:cs typeface="Lucida Grande" charset="0"/>
            </a:endParaRPr>
          </a:p>
          <a:p>
            <a:pPr marL="171450" indent="-171450">
              <a:lnSpc>
                <a:spcPct val="150000"/>
              </a:lnSpc>
              <a:buFont typeface="Arial" charset="0"/>
              <a:buChar char="•"/>
            </a:pPr>
            <a:r>
              <a:rPr lang="en-GB" sz="1200" dirty="0">
                <a:latin typeface="Lucida Grande" charset="0"/>
                <a:ea typeface="Lucida Grande" charset="0"/>
                <a:cs typeface="Lucida Grande" charset="0"/>
              </a:rPr>
              <a:t>Double </a:t>
            </a:r>
            <a:r>
              <a:rPr lang="en-GB" sz="1200" dirty="0" smtClean="0">
                <a:latin typeface="Lucida Grande" charset="0"/>
                <a:ea typeface="Lucida Grande" charset="0"/>
                <a:cs typeface="Lucida Grande" charset="0"/>
              </a:rPr>
              <a:t>click </a:t>
            </a:r>
            <a:r>
              <a:rPr lang="en-GB" sz="1200" dirty="0">
                <a:latin typeface="Lucida Grande" charset="0"/>
                <a:ea typeface="Lucida Grande" charset="0"/>
                <a:cs typeface="Lucida Grande" charset="0"/>
              </a:rPr>
              <a:t>on </a:t>
            </a:r>
            <a:r>
              <a:rPr lang="en-GB" sz="1200" dirty="0" smtClean="0">
                <a:latin typeface="Lucida Grande" charset="0"/>
                <a:ea typeface="Lucida Grande" charset="0"/>
                <a:cs typeface="Lucida Grande" charset="0"/>
              </a:rPr>
              <a:t>“</a:t>
            </a:r>
            <a:r>
              <a:rPr lang="en-GB" sz="1200" dirty="0" smtClean="0">
                <a:latin typeface="Lucida Grande" charset="0"/>
                <a:ea typeface="Lucida Grande" charset="0"/>
                <a:cs typeface="Lucida Grande" charset="0"/>
              </a:rPr>
              <a:t>PL:Tstar-2:00eq.2</a:t>
            </a:r>
            <a:endParaRPr lang="en-GB" sz="1200" dirty="0" smtClean="0">
              <a:latin typeface="Lucida Grande" charset="0"/>
              <a:ea typeface="Lucida Grande" charset="0"/>
              <a:cs typeface="Lucida Grande" charset="0"/>
            </a:endParaRPr>
          </a:p>
          <a:p>
            <a:pPr>
              <a:lnSpc>
                <a:spcPct val="150000"/>
              </a:lnSpc>
            </a:pPr>
            <a:r>
              <a:rPr lang="en-GB" sz="1200" dirty="0" smtClean="0">
                <a:latin typeface="Lucida Grande" charset="0"/>
                <a:ea typeface="Lucida Grande" charset="0"/>
                <a:cs typeface="Lucida Grande" charset="0"/>
              </a:rPr>
              <a:t>A </a:t>
            </a:r>
            <a:r>
              <a:rPr lang="en-GB" sz="1200" dirty="0">
                <a:latin typeface="Lucida Grande" charset="0"/>
                <a:ea typeface="Lucida Grande" charset="0"/>
                <a:cs typeface="Lucida Grande" charset="0"/>
              </a:rPr>
              <a:t>new popup will </a:t>
            </a:r>
            <a:r>
              <a:rPr lang="en-GB" sz="1200" dirty="0" smtClean="0">
                <a:latin typeface="Lucida Grande" charset="0"/>
                <a:ea typeface="Lucida Grande" charset="0"/>
                <a:cs typeface="Lucida Grande" charset="0"/>
              </a:rPr>
              <a:t>open. </a:t>
            </a:r>
            <a:endParaRPr lang="en-GB" sz="1200" dirty="0">
              <a:latin typeface="Lucida Grande" charset="0"/>
              <a:ea typeface="Lucida Grande" charset="0"/>
              <a:cs typeface="Lucida Grande" charset="0"/>
            </a:endParaRPr>
          </a:p>
          <a:p>
            <a:pPr marL="171450" indent="-171450">
              <a:lnSpc>
                <a:spcPct val="150000"/>
              </a:lnSpc>
              <a:buFont typeface="Arial" charset="0"/>
              <a:buChar char="•"/>
            </a:pPr>
            <a:r>
              <a:rPr lang="en-GB" sz="1200" dirty="0">
                <a:latin typeface="Lucida Grande" charset="0"/>
                <a:ea typeface="Lucida Grande" charset="0"/>
                <a:cs typeface="Lucida Grande" charset="0"/>
              </a:rPr>
              <a:t>Select the desired colours for text labels and </a:t>
            </a:r>
            <a:r>
              <a:rPr lang="en-GB" sz="1200" dirty="0" smtClean="0">
                <a:latin typeface="Lucida Grande" charset="0"/>
                <a:ea typeface="Lucida Grande" charset="0"/>
                <a:cs typeface="Lucida Grande" charset="0"/>
              </a:rPr>
              <a:t>symbols. Close the popup.</a:t>
            </a:r>
          </a:p>
          <a:p>
            <a:pPr>
              <a:lnSpc>
                <a:spcPct val="150000"/>
              </a:lnSpc>
            </a:pPr>
            <a:r>
              <a:rPr lang="en-GB" sz="1200" dirty="0" smtClean="0">
                <a:latin typeface="Lucida Grande" charset="0"/>
                <a:ea typeface="Lucida Grande" charset="0"/>
                <a:cs typeface="Lucida Grande" charset="0"/>
              </a:rPr>
              <a:t>Tip: use the same colour as the spectrum contours. </a:t>
            </a:r>
            <a:endParaRPr lang="en-GB" sz="1200" dirty="0">
              <a:latin typeface="Lucida Grande" charset="0"/>
              <a:ea typeface="Lucida Grande" charset="0"/>
              <a:cs typeface="Lucida Grande" charset="0"/>
            </a:endParaRPr>
          </a:p>
        </p:txBody>
      </p:sp>
      <p:sp>
        <p:nvSpPr>
          <p:cNvPr id="13" name="Rectangle 12"/>
          <p:cNvSpPr/>
          <p:nvPr/>
        </p:nvSpPr>
        <p:spPr>
          <a:xfrm>
            <a:off x="-170328" y="9776935"/>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D</a:t>
            </a:r>
            <a:endParaRPr lang="en-US" sz="1801" dirty="0"/>
          </a:p>
        </p:txBody>
      </p:sp>
      <p:sp>
        <p:nvSpPr>
          <p:cNvPr id="14" name="Rectangle 13"/>
          <p:cNvSpPr/>
          <p:nvPr/>
        </p:nvSpPr>
        <p:spPr>
          <a:xfrm>
            <a:off x="577989" y="7944966"/>
            <a:ext cx="6003500" cy="1477328"/>
          </a:xfrm>
          <a:prstGeom prst="rect">
            <a:avLst/>
          </a:prstGeom>
        </p:spPr>
        <p:txBody>
          <a:bodyPr wrap="square">
            <a:spAutoFit/>
          </a:bodyPr>
          <a:lstStyle/>
          <a:p>
            <a:pPr>
              <a:lnSpc>
                <a:spcPct val="150000"/>
              </a:lnSpc>
            </a:pPr>
            <a:r>
              <a:rPr lang="en-GB" sz="1200" b="1" dirty="0" smtClean="0">
                <a:latin typeface="Lucida Grande" charset="0"/>
                <a:ea typeface="Lucida Grande" charset="0"/>
                <a:cs typeface="Lucida Grande" charset="0"/>
              </a:rPr>
              <a:t>Delete </a:t>
            </a:r>
            <a:r>
              <a:rPr lang="en-GB" sz="1200" b="1" dirty="0">
                <a:latin typeface="Lucida Grande" charset="0"/>
                <a:ea typeface="Lucida Grande" charset="0"/>
                <a:cs typeface="Lucida Grande" charset="0"/>
              </a:rPr>
              <a:t>“</a:t>
            </a:r>
            <a:r>
              <a:rPr lang="en-GB" sz="1200" b="1" dirty="0" smtClean="0">
                <a:latin typeface="Lucida Grande" charset="0"/>
                <a:ea typeface="Lucida Grande" charset="0"/>
                <a:cs typeface="Lucida Grande" charset="0"/>
              </a:rPr>
              <a:t>PL:</a:t>
            </a:r>
            <a:r>
              <a:rPr lang="en-US" sz="1200" b="1" dirty="0" smtClean="0">
                <a:latin typeface="Lucida Grande" charset="0"/>
                <a:ea typeface="Lucida Grande" charset="0"/>
                <a:cs typeface="Lucida Grande" charset="0"/>
              </a:rPr>
              <a:t>Tstar-2:00eq.1</a:t>
            </a:r>
            <a:r>
              <a:rPr lang="en-GB" sz="1200" b="1" dirty="0" smtClean="0">
                <a:latin typeface="Lucida Grande" charset="0"/>
                <a:ea typeface="Lucida Grande" charset="0"/>
                <a:cs typeface="Lucida Grande" charset="0"/>
              </a:rPr>
              <a:t>” </a:t>
            </a:r>
            <a:r>
              <a:rPr lang="en-GB" sz="1200" b="1" dirty="0">
                <a:latin typeface="Lucida Grande" charset="0"/>
                <a:ea typeface="Lucida Grande" charset="0"/>
                <a:cs typeface="Lucida Grande" charset="0"/>
              </a:rPr>
              <a:t>from side bar. </a:t>
            </a:r>
            <a:br>
              <a:rPr lang="en-GB" sz="1200" b="1" dirty="0">
                <a:latin typeface="Lucida Grande" charset="0"/>
                <a:ea typeface="Lucida Grande" charset="0"/>
                <a:cs typeface="Lucida Grande" charset="0"/>
              </a:rPr>
            </a:br>
            <a:r>
              <a:rPr lang="en-GB" sz="1200" dirty="0">
                <a:latin typeface="Lucida Grande" charset="0"/>
                <a:ea typeface="Lucida Grande" charset="0"/>
                <a:cs typeface="Lucida Grande" charset="0"/>
              </a:rPr>
              <a:t>The default peak list for the spectrum Tstar-200 is empty. For simplicity delete it from side bar. Right click on the item</a:t>
            </a:r>
            <a:r>
              <a:rPr lang="en-GB" sz="1200" i="1" dirty="0">
                <a:latin typeface="Lucida Grande" charset="0"/>
                <a:ea typeface="Lucida Grande" charset="0"/>
                <a:cs typeface="Lucida Grande" charset="0"/>
              </a:rPr>
              <a:t> </a:t>
            </a:r>
            <a:r>
              <a:rPr lang="en-US" sz="1200" b="1" dirty="0">
                <a:latin typeface="Lucida Grande" charset="0"/>
                <a:ea typeface="Lucida Grande" charset="0"/>
                <a:cs typeface="Lucida Grande" charset="0"/>
              </a:rPr>
              <a:t>Tstar-2:00eq.1 </a:t>
            </a:r>
            <a:r>
              <a:rPr lang="en-US" sz="1200" dirty="0" smtClean="0">
                <a:latin typeface="Lucida Grande" charset="0"/>
                <a:ea typeface="Lucida Grande" charset="0"/>
                <a:cs typeface="Lucida Grande" charset="0"/>
              </a:rPr>
              <a:t>then </a:t>
            </a:r>
            <a:r>
              <a:rPr lang="en-US" sz="1200" dirty="0">
                <a:latin typeface="Lucida Grande" charset="0"/>
                <a:ea typeface="Lucida Grande" charset="0"/>
                <a:cs typeface="Lucida Grande" charset="0"/>
              </a:rPr>
              <a:t>click delete</a:t>
            </a:r>
            <a:r>
              <a:rPr lang="en-GB" sz="1200" dirty="0">
                <a:latin typeface="Lucida Grande" charset="0"/>
                <a:ea typeface="Lucida Grande" charset="0"/>
                <a:cs typeface="Lucida Grande" charset="0"/>
              </a:rPr>
              <a:t>.</a:t>
            </a: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19" name="Rectangle 18"/>
          <p:cNvSpPr/>
          <p:nvPr/>
        </p:nvSpPr>
        <p:spPr>
          <a:xfrm>
            <a:off x="-170328" y="884822"/>
            <a:ext cx="955964" cy="461665"/>
          </a:xfrm>
          <a:prstGeom prst="rect">
            <a:avLst/>
          </a:prstGeom>
        </p:spPr>
        <p:txBody>
          <a:bodyPr wrap="square">
            <a:spAutoFit/>
          </a:bodyPr>
          <a:lstStyle/>
          <a:p>
            <a:pPr algn="ctr"/>
            <a:r>
              <a:rPr lang="en-GB" sz="2400" dirty="0" smtClean="0">
                <a:latin typeface="Lucida Grande" charset="0"/>
                <a:ea typeface="ＭＳ 明朝" charset="-128"/>
              </a:rPr>
              <a:t>2</a:t>
            </a:r>
            <a:r>
              <a:rPr lang="en-GB" sz="1401" dirty="0" smtClean="0">
                <a:latin typeface="Lucida Grande" charset="0"/>
                <a:ea typeface="ＭＳ 明朝" charset="-128"/>
              </a:rPr>
              <a:t>C</a:t>
            </a:r>
            <a:endParaRPr lang="en-US" sz="1801" dirty="0"/>
          </a:p>
        </p:txBody>
      </p:sp>
      <p:sp>
        <p:nvSpPr>
          <p:cNvPr id="21" name="Rectangle 20"/>
          <p:cNvSpPr/>
          <p:nvPr/>
        </p:nvSpPr>
        <p:spPr>
          <a:xfrm>
            <a:off x="-170328" y="4622662"/>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D</a:t>
            </a:r>
            <a:endParaRPr lang="en-US" sz="180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654" y="1489491"/>
            <a:ext cx="5962650" cy="1778000"/>
          </a:xfrm>
          <a:prstGeom prst="rect">
            <a:avLst/>
          </a:prstGeom>
        </p:spPr>
      </p:pic>
      <p:sp>
        <p:nvSpPr>
          <p:cNvPr id="22" name="TextBox 21"/>
          <p:cNvSpPr txBox="1"/>
          <p:nvPr/>
        </p:nvSpPr>
        <p:spPr>
          <a:xfrm>
            <a:off x="4115068" y="1672498"/>
            <a:ext cx="2325564" cy="584775"/>
          </a:xfrm>
          <a:prstGeom prst="rect">
            <a:avLst/>
          </a:prstGeom>
          <a:solidFill>
            <a:schemeClr val="bg1"/>
          </a:solidFill>
          <a:ln>
            <a:solidFill>
              <a:srgbClr val="03B9FF"/>
            </a:solidFill>
          </a:ln>
        </p:spPr>
        <p:txBody>
          <a:bodyPr wrap="square" rtlCol="0">
            <a:spAutoFit/>
          </a:bodyPr>
          <a:lstStyle/>
          <a:p>
            <a:r>
              <a:rPr lang="en-GB" sz="1600" b="1" dirty="0" smtClean="0">
                <a:latin typeface="Lucida Grande" charset="0"/>
                <a:ea typeface="Lucida Grande" charset="0"/>
                <a:cs typeface="Lucida Grande" charset="0"/>
              </a:rPr>
              <a:t>PL:</a:t>
            </a:r>
            <a:r>
              <a:rPr lang="en-US" sz="1600" b="1" dirty="0" smtClean="0">
                <a:latin typeface="Lucida Grande" charset="0"/>
                <a:ea typeface="Lucida Grande" charset="0"/>
                <a:cs typeface="Lucida Grande" charset="0"/>
              </a:rPr>
              <a:t>Tstar-2:00eq.1</a:t>
            </a:r>
            <a:endParaRPr lang="en-GB" sz="1600" b="1" dirty="0" smtClean="0"/>
          </a:p>
          <a:p>
            <a:r>
              <a:rPr lang="en-GB" sz="1600" b="1" dirty="0" smtClean="0"/>
              <a:t>Right click to delete</a:t>
            </a:r>
          </a:p>
        </p:txBody>
      </p:sp>
      <p:sp>
        <p:nvSpPr>
          <p:cNvPr id="23" name="Right Arrow 22"/>
          <p:cNvSpPr/>
          <p:nvPr/>
        </p:nvSpPr>
        <p:spPr>
          <a:xfrm rot="10166187">
            <a:off x="3311715" y="2156462"/>
            <a:ext cx="780617" cy="320202"/>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29" y="3995663"/>
            <a:ext cx="4800600" cy="3454278"/>
          </a:xfrm>
          <a:prstGeom prst="rect">
            <a:avLst/>
          </a:prstGeom>
        </p:spPr>
      </p:pic>
      <p:sp>
        <p:nvSpPr>
          <p:cNvPr id="8" name="Right Arrow 7"/>
          <p:cNvSpPr/>
          <p:nvPr/>
        </p:nvSpPr>
        <p:spPr>
          <a:xfrm rot="9807853">
            <a:off x="2461343" y="5372573"/>
            <a:ext cx="919178" cy="474231"/>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 name="TextBox 2"/>
          <p:cNvSpPr txBox="1"/>
          <p:nvPr/>
        </p:nvSpPr>
        <p:spPr>
          <a:xfrm>
            <a:off x="3288979" y="4853494"/>
            <a:ext cx="2761929" cy="584775"/>
          </a:xfrm>
          <a:prstGeom prst="rect">
            <a:avLst/>
          </a:prstGeom>
          <a:solidFill>
            <a:schemeClr val="bg1"/>
          </a:solidFill>
          <a:ln>
            <a:solidFill>
              <a:srgbClr val="03B9FF"/>
            </a:solidFill>
          </a:ln>
        </p:spPr>
        <p:txBody>
          <a:bodyPr wrap="square" rtlCol="0">
            <a:spAutoFit/>
          </a:bodyPr>
          <a:lstStyle/>
          <a:p>
            <a:r>
              <a:rPr lang="en-GB" sz="1600" b="1" dirty="0" smtClean="0">
                <a:solidFill>
                  <a:srgbClr val="002060"/>
                </a:solidFill>
                <a:latin typeface="Lucida Grande" charset="0"/>
                <a:ea typeface="Lucida Grande" charset="0"/>
                <a:cs typeface="Lucida Grande" charset="0"/>
              </a:rPr>
              <a:t>PL:</a:t>
            </a:r>
            <a:r>
              <a:rPr lang="en-US" sz="1600" b="1" dirty="0" smtClean="0">
                <a:latin typeface="Lucida Grande" charset="0"/>
                <a:ea typeface="Lucida Grande" charset="0"/>
                <a:cs typeface="Lucida Grande" charset="0"/>
              </a:rPr>
              <a:t>Tstar-2:00eq.2</a:t>
            </a:r>
            <a:endParaRPr lang="en-GB" sz="1600" b="1" dirty="0" smtClean="0"/>
          </a:p>
          <a:p>
            <a:r>
              <a:rPr lang="en-GB" sz="1600" b="1" dirty="0" smtClean="0"/>
              <a:t>Double click To change colours</a:t>
            </a:r>
            <a:endParaRPr lang="en-GB" sz="1600" b="1" dirty="0"/>
          </a:p>
        </p:txBody>
      </p:sp>
    </p:spTree>
    <p:extLst>
      <p:ext uri="{BB962C8B-B14F-4D97-AF65-F5344CB8AC3E}">
        <p14:creationId xmlns:p14="http://schemas.microsoft.com/office/powerpoint/2010/main" val="2605139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3"/>
            <a:ext cx="6858000" cy="38747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0" name="Rectangle 9"/>
          <p:cNvSpPr/>
          <p:nvPr/>
        </p:nvSpPr>
        <p:spPr>
          <a:xfrm>
            <a:off x="2471848" y="179276"/>
            <a:ext cx="1914307" cy="461665"/>
          </a:xfrm>
          <a:prstGeom prst="rect">
            <a:avLst/>
          </a:prstGeom>
        </p:spPr>
        <p:txBody>
          <a:bodyPr wrap="none">
            <a:spAutoFit/>
          </a:bodyPr>
          <a:lstStyle/>
          <a:p>
            <a:pPr algn="ctr"/>
            <a:r>
              <a:rPr lang="en-GB" sz="2400" dirty="0">
                <a:latin typeface="Lucida Grande" charset="0"/>
                <a:ea typeface="ＭＳ 明朝" charset="-128"/>
              </a:rPr>
              <a:t>Move Peaks</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16" name="Rectangle 15"/>
          <p:cNvSpPr/>
          <p:nvPr/>
        </p:nvSpPr>
        <p:spPr>
          <a:xfrm>
            <a:off x="-171888" y="5322470"/>
            <a:ext cx="955964" cy="461665"/>
          </a:xfrm>
          <a:prstGeom prst="rect">
            <a:avLst/>
          </a:prstGeom>
        </p:spPr>
        <p:txBody>
          <a:bodyPr wrap="square">
            <a:spAutoFit/>
          </a:bodyPr>
          <a:lstStyle/>
          <a:p>
            <a:pPr algn="ctr"/>
            <a:r>
              <a:rPr lang="en-GB" sz="2400" dirty="0" smtClean="0">
                <a:latin typeface="Lucida Grande" charset="0"/>
                <a:ea typeface="ＭＳ 明朝" charset="-128"/>
              </a:rPr>
              <a:t>3</a:t>
            </a:r>
            <a:r>
              <a:rPr lang="en-GB" sz="1401" dirty="0">
                <a:latin typeface="Lucida Grande" charset="0"/>
                <a:ea typeface="ＭＳ 明朝" charset="-128"/>
              </a:rPr>
              <a:t>B</a:t>
            </a:r>
            <a:endParaRPr lang="en-US" sz="1801" dirty="0"/>
          </a:p>
        </p:txBody>
      </p:sp>
      <p:sp>
        <p:nvSpPr>
          <p:cNvPr id="18" name="Rectangle 17"/>
          <p:cNvSpPr/>
          <p:nvPr/>
        </p:nvSpPr>
        <p:spPr>
          <a:xfrm>
            <a:off x="477982" y="5385405"/>
            <a:ext cx="6003500" cy="646331"/>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Open peak table,  shortcut “LT”. </a:t>
            </a:r>
            <a:r>
              <a:rPr lang="en-GB" sz="1200" dirty="0">
                <a:latin typeface="Lucida Grande" charset="0"/>
                <a:ea typeface="Lucida Grande" charset="0"/>
                <a:cs typeface="Lucida Grande" charset="0"/>
              </a:rPr>
              <a:t>Open a peak table with the shortcut ”LT” or from the main </a:t>
            </a:r>
            <a:r>
              <a:rPr lang="en-GB" sz="1200" dirty="0" smtClean="0">
                <a:latin typeface="Lucida Grande" charset="0"/>
                <a:ea typeface="Lucida Grande" charset="0"/>
                <a:cs typeface="Lucida Grande" charset="0"/>
              </a:rPr>
              <a:t>menu </a:t>
            </a:r>
            <a:r>
              <a:rPr lang="en-GB" sz="1200" i="1" dirty="0" smtClean="0">
                <a:latin typeface="Lucida Grande" charset="0"/>
                <a:ea typeface="Lucida Grande" charset="0"/>
                <a:cs typeface="Lucida Grande" charset="0"/>
              </a:rPr>
              <a:t>-&gt;</a:t>
            </a:r>
            <a:r>
              <a:rPr lang="en-GB" sz="1200" dirty="0" smtClean="0">
                <a:latin typeface="Lucida Grande" charset="0"/>
                <a:ea typeface="Lucida Grande" charset="0"/>
                <a:cs typeface="Lucida Grande" charset="0"/>
              </a:rPr>
              <a:t> </a:t>
            </a:r>
            <a:r>
              <a:rPr lang="en-GB" sz="1200" i="1" dirty="0" smtClean="0">
                <a:latin typeface="Lucida Grande" charset="0"/>
                <a:ea typeface="Lucida Grande" charset="0"/>
                <a:cs typeface="Lucida Grande" charset="0"/>
              </a:rPr>
              <a:t>view -&gt; </a:t>
            </a:r>
            <a:r>
              <a:rPr lang="en-GB" sz="1200" i="1" dirty="0">
                <a:latin typeface="Lucida Grande" charset="0"/>
                <a:ea typeface="Lucida Grande" charset="0"/>
                <a:cs typeface="Lucida Grande" charset="0"/>
              </a:rPr>
              <a:t>Peak </a:t>
            </a:r>
            <a:r>
              <a:rPr lang="en-GB" sz="1200" i="1" dirty="0" smtClean="0">
                <a:latin typeface="Lucida Grande" charset="0"/>
                <a:ea typeface="Lucida Grande" charset="0"/>
                <a:cs typeface="Lucida Grande" charset="0"/>
              </a:rPr>
              <a:t>Table</a:t>
            </a:r>
            <a:r>
              <a:rPr lang="en-GB" sz="1200" dirty="0">
                <a:latin typeface="Lucida Grande" charset="0"/>
                <a:ea typeface="Lucida Grande" charset="0"/>
                <a:cs typeface="Lucida Grande" charset="0"/>
              </a:rPr>
              <a:t>.</a:t>
            </a:r>
          </a:p>
        </p:txBody>
      </p:sp>
      <p:sp>
        <p:nvSpPr>
          <p:cNvPr id="21" name="Rectangle 20"/>
          <p:cNvSpPr/>
          <p:nvPr/>
        </p:nvSpPr>
        <p:spPr>
          <a:xfrm>
            <a:off x="1" y="6400604"/>
            <a:ext cx="6858000" cy="400506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9" name="Rectangle 28"/>
          <p:cNvSpPr/>
          <p:nvPr/>
        </p:nvSpPr>
        <p:spPr>
          <a:xfrm>
            <a:off x="477982" y="10915098"/>
            <a:ext cx="6003500" cy="923330"/>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Select </a:t>
            </a:r>
            <a:r>
              <a:rPr lang="en-GB" sz="1200" b="1" dirty="0">
                <a:solidFill>
                  <a:srgbClr val="002060"/>
                </a:solidFill>
                <a:latin typeface="Lucida Grande" charset="0"/>
                <a:ea typeface="Lucida Grande" charset="0"/>
                <a:cs typeface="Lucida Grande" charset="0"/>
              </a:rPr>
              <a:t>PL:</a:t>
            </a:r>
            <a:r>
              <a:rPr lang="en-US" sz="1200" b="1" dirty="0">
                <a:latin typeface="Lucida Grande" charset="0"/>
                <a:ea typeface="Lucida Grande" charset="0"/>
                <a:cs typeface="Lucida Grande" charset="0"/>
              </a:rPr>
              <a:t>e</a:t>
            </a:r>
            <a:r>
              <a:rPr lang="en-US" sz="1200" dirty="0">
                <a:latin typeface="Lucida Grande" charset="0"/>
                <a:ea typeface="Lucida Grande" charset="0"/>
                <a:cs typeface="Lucida Grande" charset="0"/>
              </a:rPr>
              <a:t>-Tstar-</a:t>
            </a:r>
            <a:r>
              <a:rPr lang="en-US" sz="1200" b="1" dirty="0">
                <a:latin typeface="Lucida Grande" charset="0"/>
                <a:ea typeface="Lucida Grande" charset="0"/>
                <a:cs typeface="Lucida Grande" charset="0"/>
              </a:rPr>
              <a:t>200.2.</a:t>
            </a:r>
            <a:r>
              <a:rPr lang="en-GB" sz="1200" b="1" dirty="0">
                <a:latin typeface="Lucida Grande" charset="0"/>
                <a:ea typeface="Lucida Grande" charset="0"/>
                <a:cs typeface="Lucida Grande" charset="0"/>
              </a:rPr>
              <a:t> </a:t>
            </a:r>
          </a:p>
          <a:p>
            <a:pPr>
              <a:lnSpc>
                <a:spcPct val="150000"/>
              </a:lnSpc>
            </a:pPr>
            <a:r>
              <a:rPr lang="en-GB" sz="1200" dirty="0">
                <a:latin typeface="Lucida Grande" charset="0"/>
                <a:ea typeface="Lucida Grande" charset="0"/>
                <a:cs typeface="Lucida Grande" charset="0"/>
              </a:rPr>
              <a:t>On the top left corner of the peak table there is a pulldown menu, select the newly created peak list: </a:t>
            </a:r>
            <a:r>
              <a:rPr lang="en-GB" sz="1200" dirty="0" smtClean="0">
                <a:solidFill>
                  <a:srgbClr val="002060"/>
                </a:solidFill>
                <a:latin typeface="Lucida Grande" charset="0"/>
                <a:ea typeface="Lucida Grande" charset="0"/>
                <a:cs typeface="Lucida Grande" charset="0"/>
              </a:rPr>
              <a:t>PL:</a:t>
            </a:r>
            <a:r>
              <a:rPr lang="en-US" sz="1200" dirty="0" smtClean="0">
                <a:latin typeface="Lucida Grande" charset="0"/>
                <a:ea typeface="Lucida Grande" charset="0"/>
                <a:cs typeface="Lucida Grande" charset="0"/>
              </a:rPr>
              <a:t>Tstar-2:00eq.2</a:t>
            </a:r>
            <a:r>
              <a:rPr lang="en-US" sz="1200" dirty="0">
                <a:latin typeface="Lucida Grande" charset="0"/>
                <a:ea typeface="Lucida Grande" charset="0"/>
                <a:cs typeface="Lucida Grande" charset="0"/>
              </a:rPr>
              <a:t>.</a:t>
            </a:r>
            <a:endParaRPr lang="en-GB" sz="1200" dirty="0">
              <a:latin typeface="Lucida Grande" charset="0"/>
              <a:ea typeface="Lucida Grande" charset="0"/>
              <a:cs typeface="Lucida Grande" charset="0"/>
            </a:endParaRPr>
          </a:p>
        </p:txBody>
      </p:sp>
      <p:sp>
        <p:nvSpPr>
          <p:cNvPr id="30" name="Rectangle 29"/>
          <p:cNvSpPr/>
          <p:nvPr/>
        </p:nvSpPr>
        <p:spPr>
          <a:xfrm>
            <a:off x="-171888" y="10891214"/>
            <a:ext cx="955964" cy="461665"/>
          </a:xfrm>
          <a:prstGeom prst="rect">
            <a:avLst/>
          </a:prstGeom>
        </p:spPr>
        <p:txBody>
          <a:bodyPr wrap="square">
            <a:spAutoFit/>
          </a:bodyPr>
          <a:lstStyle/>
          <a:p>
            <a:pPr algn="ctr"/>
            <a:r>
              <a:rPr lang="en-GB" sz="2400" dirty="0" smtClean="0">
                <a:latin typeface="Lucida Grande" charset="0"/>
                <a:ea typeface="ＭＳ 明朝" charset="-128"/>
              </a:rPr>
              <a:t>3</a:t>
            </a:r>
            <a:r>
              <a:rPr lang="en-GB" sz="1401" dirty="0">
                <a:latin typeface="Lucida Grande" charset="0"/>
                <a:ea typeface="ＭＳ 明朝" charset="-128"/>
              </a:rPr>
              <a:t>C</a:t>
            </a:r>
            <a:endParaRPr lang="en-US" sz="180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 y="1715034"/>
            <a:ext cx="6035040" cy="2235865"/>
          </a:xfrm>
          <a:prstGeom prst="rect">
            <a:avLst/>
          </a:prstGeom>
        </p:spPr>
      </p:pic>
      <p:sp>
        <p:nvSpPr>
          <p:cNvPr id="34" name="Right Arrow 33"/>
          <p:cNvSpPr/>
          <p:nvPr/>
        </p:nvSpPr>
        <p:spPr>
          <a:xfrm rot="10800000">
            <a:off x="3778534" y="1964808"/>
            <a:ext cx="824934" cy="592247"/>
          </a:xfrm>
          <a:prstGeom prst="rightArrow">
            <a:avLst>
              <a:gd name="adj1" fmla="val 36486"/>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 y="7347299"/>
            <a:ext cx="5985151" cy="2238662"/>
          </a:xfrm>
          <a:prstGeom prst="rect">
            <a:avLst/>
          </a:prstGeom>
        </p:spPr>
      </p:pic>
      <p:sp>
        <p:nvSpPr>
          <p:cNvPr id="33" name="Right Arrow 32"/>
          <p:cNvSpPr/>
          <p:nvPr/>
        </p:nvSpPr>
        <p:spPr>
          <a:xfrm rot="11262339">
            <a:off x="2465723" y="7702189"/>
            <a:ext cx="772488" cy="455408"/>
          </a:xfrm>
          <a:prstGeom prst="rightArrow">
            <a:avLst>
              <a:gd name="adj1" fmla="val 36486"/>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 name="Rectangle 2"/>
          <p:cNvSpPr/>
          <p:nvPr/>
        </p:nvSpPr>
        <p:spPr>
          <a:xfrm>
            <a:off x="3265255" y="7847028"/>
            <a:ext cx="1787669" cy="307777"/>
          </a:xfrm>
          <a:prstGeom prst="rect">
            <a:avLst/>
          </a:prstGeom>
          <a:solidFill>
            <a:srgbClr val="F8FFFF"/>
          </a:solidFill>
          <a:ln>
            <a:solidFill>
              <a:srgbClr val="03B9FF"/>
            </a:solidFill>
          </a:ln>
        </p:spPr>
        <p:txBody>
          <a:bodyPr wrap="none">
            <a:spAutoFit/>
          </a:bodyPr>
          <a:lstStyle/>
          <a:p>
            <a:r>
              <a:rPr lang="en-GB" sz="1400" b="1" dirty="0" smtClean="0">
                <a:solidFill>
                  <a:srgbClr val="002060"/>
                </a:solidFill>
                <a:latin typeface="Lucida Grande" charset="0"/>
                <a:ea typeface="Lucida Grande" charset="0"/>
                <a:cs typeface="Lucida Grande" charset="0"/>
              </a:rPr>
              <a:t>PL:</a:t>
            </a:r>
            <a:r>
              <a:rPr lang="en-US" sz="1400" b="1" dirty="0" smtClean="0">
                <a:latin typeface="Lucida Grande" charset="0"/>
                <a:ea typeface="Lucida Grande" charset="0"/>
                <a:cs typeface="Lucida Grande" charset="0"/>
              </a:rPr>
              <a:t>Tstar-200eq.2</a:t>
            </a:r>
            <a:endParaRPr lang="en-GB" sz="1400" b="1" dirty="0"/>
          </a:p>
        </p:txBody>
      </p:sp>
    </p:spTree>
    <p:extLst>
      <p:ext uri="{BB962C8B-B14F-4D97-AF65-F5344CB8AC3E}">
        <p14:creationId xmlns:p14="http://schemas.microsoft.com/office/powerpoint/2010/main" val="18005741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9248</TotalTime>
  <Words>1297</Words>
  <Application>Microsoft Macintosh PowerPoint</Application>
  <PresentationFormat>Widescreen</PresentationFormat>
  <Paragraphs>220</Paragraphs>
  <Slides>16</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ArialUnicodeMS</vt:lpstr>
      <vt:lpstr>Calibri</vt:lpstr>
      <vt:lpstr>Calibri Light</vt:lpstr>
      <vt:lpstr>Helvetica</vt:lpstr>
      <vt:lpstr>Helvetica-Bold</vt:lpstr>
      <vt:lpstr>Lucida Grande</vt:lpstr>
      <vt:lpstr>LucidaGrande-Bold</vt:lpstr>
      <vt:lpstr>ＭＳ 明朝</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 M</dc:creator>
  <cp:lastModifiedBy>Luca M</cp:lastModifiedBy>
  <cp:revision>189</cp:revision>
  <cp:lastPrinted>2017-11-09T10:29:55Z</cp:lastPrinted>
  <dcterms:created xsi:type="dcterms:W3CDTF">2017-10-30T08:34:43Z</dcterms:created>
  <dcterms:modified xsi:type="dcterms:W3CDTF">2018-08-24T15:01:12Z</dcterms:modified>
</cp:coreProperties>
</file>